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333" r:id="rId11"/>
    <p:sldId id="299" r:id="rId12"/>
    <p:sldId id="302" r:id="rId13"/>
    <p:sldId id="264" r:id="rId14"/>
    <p:sldId id="33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337" r:id="rId50"/>
    <p:sldId id="336" r:id="rId51"/>
    <p:sldId id="338" r:id="rId52"/>
    <p:sldId id="274" r:id="rId53"/>
    <p:sldId id="339"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6" d="100"/>
          <a:sy n="66" d="100"/>
        </p:scale>
        <p:origin x="356"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23D4CD-21F6-4FAA-80B0-3000C6A6B44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0C78AE8-8C46-4DF3-A837-DF4B6FAAAC8C}">
      <dgm:prSet/>
      <dgm:spPr/>
      <dgm:t>
        <a:bodyPr/>
        <a:lstStyle/>
        <a:p>
          <a:pPr>
            <a:defRPr cap="all"/>
          </a:pPr>
          <a:r>
            <a:rPr lang="en-US"/>
            <a:t>Executive Summary</a:t>
          </a:r>
        </a:p>
      </dgm:t>
    </dgm:pt>
    <dgm:pt modelId="{B20A131C-8BFE-4332-A286-AE95DCC658AB}" type="parTrans" cxnId="{039DF4BA-1BA9-4C05-BA95-32C153F9F353}">
      <dgm:prSet/>
      <dgm:spPr/>
      <dgm:t>
        <a:bodyPr/>
        <a:lstStyle/>
        <a:p>
          <a:endParaRPr lang="en-US"/>
        </a:p>
      </dgm:t>
    </dgm:pt>
    <dgm:pt modelId="{3B236B40-7A2A-4BCE-901C-65FB7558A85D}" type="sibTrans" cxnId="{039DF4BA-1BA9-4C05-BA95-32C153F9F353}">
      <dgm:prSet/>
      <dgm:spPr/>
      <dgm:t>
        <a:bodyPr/>
        <a:lstStyle/>
        <a:p>
          <a:endParaRPr lang="en-US"/>
        </a:p>
      </dgm:t>
    </dgm:pt>
    <dgm:pt modelId="{D600356E-FC9B-4C91-B6E7-1FAD30AA13B8}">
      <dgm:prSet/>
      <dgm:spPr/>
      <dgm:t>
        <a:bodyPr/>
        <a:lstStyle/>
        <a:p>
          <a:pPr>
            <a:defRPr cap="all"/>
          </a:pPr>
          <a:r>
            <a:rPr lang="en-US"/>
            <a:t>Introduction</a:t>
          </a:r>
        </a:p>
      </dgm:t>
    </dgm:pt>
    <dgm:pt modelId="{D4801F05-953C-4719-9821-68471AC02412}" type="parTrans" cxnId="{94355320-EC96-418F-9647-80B461AB8E9D}">
      <dgm:prSet/>
      <dgm:spPr/>
      <dgm:t>
        <a:bodyPr/>
        <a:lstStyle/>
        <a:p>
          <a:endParaRPr lang="en-US"/>
        </a:p>
      </dgm:t>
    </dgm:pt>
    <dgm:pt modelId="{EC40B38F-6690-4FBA-A520-00B134E096C4}" type="sibTrans" cxnId="{94355320-EC96-418F-9647-80B461AB8E9D}">
      <dgm:prSet/>
      <dgm:spPr/>
      <dgm:t>
        <a:bodyPr/>
        <a:lstStyle/>
        <a:p>
          <a:endParaRPr lang="en-US"/>
        </a:p>
      </dgm:t>
    </dgm:pt>
    <dgm:pt modelId="{5EFE8DD9-DB25-42C2-9E77-E6FB5475D38A}">
      <dgm:prSet/>
      <dgm:spPr/>
      <dgm:t>
        <a:bodyPr/>
        <a:lstStyle/>
        <a:p>
          <a:pPr>
            <a:defRPr cap="all"/>
          </a:pPr>
          <a:r>
            <a:rPr lang="en-US"/>
            <a:t>Methodology</a:t>
          </a:r>
        </a:p>
      </dgm:t>
    </dgm:pt>
    <dgm:pt modelId="{5F05B4C8-05D8-40AF-881F-8F000EA45857}" type="parTrans" cxnId="{338A3B36-CE8A-43FD-8699-487AED276DC7}">
      <dgm:prSet/>
      <dgm:spPr/>
      <dgm:t>
        <a:bodyPr/>
        <a:lstStyle/>
        <a:p>
          <a:endParaRPr lang="en-US"/>
        </a:p>
      </dgm:t>
    </dgm:pt>
    <dgm:pt modelId="{023391AB-E668-45F7-B4B6-355341F77E9D}" type="sibTrans" cxnId="{338A3B36-CE8A-43FD-8699-487AED276DC7}">
      <dgm:prSet/>
      <dgm:spPr/>
      <dgm:t>
        <a:bodyPr/>
        <a:lstStyle/>
        <a:p>
          <a:endParaRPr lang="en-US"/>
        </a:p>
      </dgm:t>
    </dgm:pt>
    <dgm:pt modelId="{B4A3C0FD-64D2-4685-A2C1-34199063705F}">
      <dgm:prSet/>
      <dgm:spPr/>
      <dgm:t>
        <a:bodyPr/>
        <a:lstStyle/>
        <a:p>
          <a:pPr>
            <a:defRPr cap="all"/>
          </a:pPr>
          <a:r>
            <a:rPr lang="en-US"/>
            <a:t>Results</a:t>
          </a:r>
        </a:p>
      </dgm:t>
    </dgm:pt>
    <dgm:pt modelId="{369B0AC8-0160-45FB-8A8C-283B5B6AA0EC}" type="parTrans" cxnId="{610DD785-4F90-4837-92E9-C28F1620F86C}">
      <dgm:prSet/>
      <dgm:spPr/>
      <dgm:t>
        <a:bodyPr/>
        <a:lstStyle/>
        <a:p>
          <a:endParaRPr lang="en-US"/>
        </a:p>
      </dgm:t>
    </dgm:pt>
    <dgm:pt modelId="{66DA03B8-7F06-43ED-8CBF-2CB523DCE6B6}" type="sibTrans" cxnId="{610DD785-4F90-4837-92E9-C28F1620F86C}">
      <dgm:prSet/>
      <dgm:spPr/>
      <dgm:t>
        <a:bodyPr/>
        <a:lstStyle/>
        <a:p>
          <a:endParaRPr lang="en-US"/>
        </a:p>
      </dgm:t>
    </dgm:pt>
    <dgm:pt modelId="{D730A879-20A6-485B-AE42-9EA651EEB7E5}">
      <dgm:prSet/>
      <dgm:spPr/>
      <dgm:t>
        <a:bodyPr/>
        <a:lstStyle/>
        <a:p>
          <a:pPr>
            <a:defRPr cap="all"/>
          </a:pPr>
          <a:r>
            <a:rPr lang="en-US"/>
            <a:t>Conclusion</a:t>
          </a:r>
        </a:p>
      </dgm:t>
    </dgm:pt>
    <dgm:pt modelId="{C1899C11-0FFA-4B4F-854D-9FCBEE1EA8F9}" type="parTrans" cxnId="{22BBC366-33E2-4CA1-8260-6E2918CE2C99}">
      <dgm:prSet/>
      <dgm:spPr/>
      <dgm:t>
        <a:bodyPr/>
        <a:lstStyle/>
        <a:p>
          <a:endParaRPr lang="en-US"/>
        </a:p>
      </dgm:t>
    </dgm:pt>
    <dgm:pt modelId="{94CBFC73-DF3F-46D0-8434-7CBAB9CE9D7A}" type="sibTrans" cxnId="{22BBC366-33E2-4CA1-8260-6E2918CE2C99}">
      <dgm:prSet/>
      <dgm:spPr/>
      <dgm:t>
        <a:bodyPr/>
        <a:lstStyle/>
        <a:p>
          <a:endParaRPr lang="en-US"/>
        </a:p>
      </dgm:t>
    </dgm:pt>
    <dgm:pt modelId="{1E92D042-44FB-4BE1-943F-CEF3FF305789}" type="pres">
      <dgm:prSet presAssocID="{8B23D4CD-21F6-4FAA-80B0-3000C6A6B444}" presName="root" presStyleCnt="0">
        <dgm:presLayoutVars>
          <dgm:dir/>
          <dgm:resizeHandles val="exact"/>
        </dgm:presLayoutVars>
      </dgm:prSet>
      <dgm:spPr/>
    </dgm:pt>
    <dgm:pt modelId="{8BF2B51F-501E-4AB4-BCBB-340A61799AB8}" type="pres">
      <dgm:prSet presAssocID="{00C78AE8-8C46-4DF3-A837-DF4B6FAAAC8C}" presName="compNode" presStyleCnt="0"/>
      <dgm:spPr/>
    </dgm:pt>
    <dgm:pt modelId="{5CDA26C1-9B0C-4427-B81A-484499789FC2}" type="pres">
      <dgm:prSet presAssocID="{00C78AE8-8C46-4DF3-A837-DF4B6FAAAC8C}" presName="iconBgRect" presStyleLbl="bgShp" presStyleIdx="0" presStyleCnt="5"/>
      <dgm:spPr>
        <a:prstGeom prst="round2DiagRect">
          <a:avLst>
            <a:gd name="adj1" fmla="val 29727"/>
            <a:gd name="adj2" fmla="val 0"/>
          </a:avLst>
        </a:prstGeom>
      </dgm:spPr>
    </dgm:pt>
    <dgm:pt modelId="{E9CB6A4C-A9FB-4642-A179-F0E10089D7FE}" type="pres">
      <dgm:prSet presAssocID="{00C78AE8-8C46-4DF3-A837-DF4B6FAAAC8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نشر"/>
        </a:ext>
      </dgm:extLst>
    </dgm:pt>
    <dgm:pt modelId="{7F4CAE65-06C3-4895-9B5C-7009EB776148}" type="pres">
      <dgm:prSet presAssocID="{00C78AE8-8C46-4DF3-A837-DF4B6FAAAC8C}" presName="spaceRect" presStyleCnt="0"/>
      <dgm:spPr/>
    </dgm:pt>
    <dgm:pt modelId="{9940B1E9-7E80-4D3E-8FC8-C07253F9D04D}" type="pres">
      <dgm:prSet presAssocID="{00C78AE8-8C46-4DF3-A837-DF4B6FAAAC8C}" presName="textRect" presStyleLbl="revTx" presStyleIdx="0" presStyleCnt="5">
        <dgm:presLayoutVars>
          <dgm:chMax val="1"/>
          <dgm:chPref val="1"/>
        </dgm:presLayoutVars>
      </dgm:prSet>
      <dgm:spPr/>
    </dgm:pt>
    <dgm:pt modelId="{E39E3E76-6E48-4C4D-B533-018C678D2F92}" type="pres">
      <dgm:prSet presAssocID="{3B236B40-7A2A-4BCE-901C-65FB7558A85D}" presName="sibTrans" presStyleCnt="0"/>
      <dgm:spPr/>
    </dgm:pt>
    <dgm:pt modelId="{39ACC385-1005-4088-AAC0-FCD1C161C11D}" type="pres">
      <dgm:prSet presAssocID="{D600356E-FC9B-4C91-B6E7-1FAD30AA13B8}" presName="compNode" presStyleCnt="0"/>
      <dgm:spPr/>
    </dgm:pt>
    <dgm:pt modelId="{888F8B77-135A-4990-8FD1-E1813B98154E}" type="pres">
      <dgm:prSet presAssocID="{D600356E-FC9B-4C91-B6E7-1FAD30AA13B8}" presName="iconBgRect" presStyleLbl="bgShp" presStyleIdx="1" presStyleCnt="5"/>
      <dgm:spPr>
        <a:prstGeom prst="round2DiagRect">
          <a:avLst>
            <a:gd name="adj1" fmla="val 29727"/>
            <a:gd name="adj2" fmla="val 0"/>
          </a:avLst>
        </a:prstGeom>
      </dgm:spPr>
    </dgm:pt>
    <dgm:pt modelId="{C22EEED2-333E-4A96-A07F-0234332B7D70}" type="pres">
      <dgm:prSet presAssocID="{D600356E-FC9B-4C91-B6E7-1FAD30AA13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إعجاب"/>
        </a:ext>
      </dgm:extLst>
    </dgm:pt>
    <dgm:pt modelId="{5E06746F-9358-4139-B9C7-2634A8D76A20}" type="pres">
      <dgm:prSet presAssocID="{D600356E-FC9B-4C91-B6E7-1FAD30AA13B8}" presName="spaceRect" presStyleCnt="0"/>
      <dgm:spPr/>
    </dgm:pt>
    <dgm:pt modelId="{219E55CE-A908-4843-9BF7-3DA526D12A2D}" type="pres">
      <dgm:prSet presAssocID="{D600356E-FC9B-4C91-B6E7-1FAD30AA13B8}" presName="textRect" presStyleLbl="revTx" presStyleIdx="1" presStyleCnt="5">
        <dgm:presLayoutVars>
          <dgm:chMax val="1"/>
          <dgm:chPref val="1"/>
        </dgm:presLayoutVars>
      </dgm:prSet>
      <dgm:spPr/>
    </dgm:pt>
    <dgm:pt modelId="{B94F86F4-1458-4749-B42E-801C1DA0F90C}" type="pres">
      <dgm:prSet presAssocID="{EC40B38F-6690-4FBA-A520-00B134E096C4}" presName="sibTrans" presStyleCnt="0"/>
      <dgm:spPr/>
    </dgm:pt>
    <dgm:pt modelId="{FC50FB0E-CF17-4C5A-AE1C-AF3E5E243AE7}" type="pres">
      <dgm:prSet presAssocID="{5EFE8DD9-DB25-42C2-9E77-E6FB5475D38A}" presName="compNode" presStyleCnt="0"/>
      <dgm:spPr/>
    </dgm:pt>
    <dgm:pt modelId="{345AB783-139C-404A-B087-68AD3DD0C80B}" type="pres">
      <dgm:prSet presAssocID="{5EFE8DD9-DB25-42C2-9E77-E6FB5475D38A}" presName="iconBgRect" presStyleLbl="bgShp" presStyleIdx="2" presStyleCnt="5"/>
      <dgm:spPr>
        <a:prstGeom prst="round2DiagRect">
          <a:avLst>
            <a:gd name="adj1" fmla="val 29727"/>
            <a:gd name="adj2" fmla="val 0"/>
          </a:avLst>
        </a:prstGeom>
      </dgm:spPr>
    </dgm:pt>
    <dgm:pt modelId="{7429D9B7-5C8F-47D3-A356-FB381E319717}" type="pres">
      <dgm:prSet presAssocID="{5EFE8DD9-DB25-42C2-9E77-E6FB5475D38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إنشاء تسجيل"/>
        </a:ext>
      </dgm:extLst>
    </dgm:pt>
    <dgm:pt modelId="{6F7B9665-B1E7-4F09-80CF-E7C53ADF08A3}" type="pres">
      <dgm:prSet presAssocID="{5EFE8DD9-DB25-42C2-9E77-E6FB5475D38A}" presName="spaceRect" presStyleCnt="0"/>
      <dgm:spPr/>
    </dgm:pt>
    <dgm:pt modelId="{BC8300DE-8205-4355-BFB1-9200B8C450A1}" type="pres">
      <dgm:prSet presAssocID="{5EFE8DD9-DB25-42C2-9E77-E6FB5475D38A}" presName="textRect" presStyleLbl="revTx" presStyleIdx="2" presStyleCnt="5">
        <dgm:presLayoutVars>
          <dgm:chMax val="1"/>
          <dgm:chPref val="1"/>
        </dgm:presLayoutVars>
      </dgm:prSet>
      <dgm:spPr/>
    </dgm:pt>
    <dgm:pt modelId="{95C7556E-B958-4F5A-86C6-5902B94C610D}" type="pres">
      <dgm:prSet presAssocID="{023391AB-E668-45F7-B4B6-355341F77E9D}" presName="sibTrans" presStyleCnt="0"/>
      <dgm:spPr/>
    </dgm:pt>
    <dgm:pt modelId="{D9643715-40D2-471C-AA25-C3DDDFC11671}" type="pres">
      <dgm:prSet presAssocID="{B4A3C0FD-64D2-4685-A2C1-34199063705F}" presName="compNode" presStyleCnt="0"/>
      <dgm:spPr/>
    </dgm:pt>
    <dgm:pt modelId="{F1600C3B-9D7A-4769-AC2C-C31FBE3458D5}" type="pres">
      <dgm:prSet presAssocID="{B4A3C0FD-64D2-4685-A2C1-34199063705F}" presName="iconBgRect" presStyleLbl="bgShp" presStyleIdx="3" presStyleCnt="5"/>
      <dgm:spPr>
        <a:prstGeom prst="round2DiagRect">
          <a:avLst>
            <a:gd name="adj1" fmla="val 29727"/>
            <a:gd name="adj2" fmla="val 0"/>
          </a:avLst>
        </a:prstGeom>
      </dgm:spPr>
    </dgm:pt>
    <dgm:pt modelId="{5D924D84-B17C-4E37-86D6-B64F7CA64052}" type="pres">
      <dgm:prSet presAssocID="{B4A3C0FD-64D2-4685-A2C1-34199063705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استبيان"/>
        </a:ext>
      </dgm:extLst>
    </dgm:pt>
    <dgm:pt modelId="{EE35BE5D-55BF-41D9-8320-B41718983262}" type="pres">
      <dgm:prSet presAssocID="{B4A3C0FD-64D2-4685-A2C1-34199063705F}" presName="spaceRect" presStyleCnt="0"/>
      <dgm:spPr/>
    </dgm:pt>
    <dgm:pt modelId="{3E694EA6-C443-4E9A-B58D-7E882E38865E}" type="pres">
      <dgm:prSet presAssocID="{B4A3C0FD-64D2-4685-A2C1-34199063705F}" presName="textRect" presStyleLbl="revTx" presStyleIdx="3" presStyleCnt="5">
        <dgm:presLayoutVars>
          <dgm:chMax val="1"/>
          <dgm:chPref val="1"/>
        </dgm:presLayoutVars>
      </dgm:prSet>
      <dgm:spPr/>
    </dgm:pt>
    <dgm:pt modelId="{50F4B654-39DE-48E1-92A5-8042373736A9}" type="pres">
      <dgm:prSet presAssocID="{66DA03B8-7F06-43ED-8CBF-2CB523DCE6B6}" presName="sibTrans" presStyleCnt="0"/>
      <dgm:spPr/>
    </dgm:pt>
    <dgm:pt modelId="{349B3F8C-FD18-4D53-9A1B-3D717D6F22E7}" type="pres">
      <dgm:prSet presAssocID="{D730A879-20A6-485B-AE42-9EA651EEB7E5}" presName="compNode" presStyleCnt="0"/>
      <dgm:spPr/>
    </dgm:pt>
    <dgm:pt modelId="{B86FF80B-049E-4CC1-A047-EA7EF70873E7}" type="pres">
      <dgm:prSet presAssocID="{D730A879-20A6-485B-AE42-9EA651EEB7E5}" presName="iconBgRect" presStyleLbl="bgShp" presStyleIdx="4" presStyleCnt="5"/>
      <dgm:spPr>
        <a:prstGeom prst="round2DiagRect">
          <a:avLst>
            <a:gd name="adj1" fmla="val 29727"/>
            <a:gd name="adj2" fmla="val 0"/>
          </a:avLst>
        </a:prstGeom>
      </dgm:spPr>
    </dgm:pt>
    <dgm:pt modelId="{24EEB0A1-7645-48D3-A669-4B47A3BB595B}" type="pres">
      <dgm:prSet presAssocID="{D730A879-20A6-485B-AE42-9EA651EEB7E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تدفق"/>
        </a:ext>
      </dgm:extLst>
    </dgm:pt>
    <dgm:pt modelId="{FB85AFFF-7E40-49DC-8B27-7476E82D64CB}" type="pres">
      <dgm:prSet presAssocID="{D730A879-20A6-485B-AE42-9EA651EEB7E5}" presName="spaceRect" presStyleCnt="0"/>
      <dgm:spPr/>
    </dgm:pt>
    <dgm:pt modelId="{7FB8F41F-CB5D-490B-8C4C-C7575D499B87}" type="pres">
      <dgm:prSet presAssocID="{D730A879-20A6-485B-AE42-9EA651EEB7E5}" presName="textRect" presStyleLbl="revTx" presStyleIdx="4" presStyleCnt="5">
        <dgm:presLayoutVars>
          <dgm:chMax val="1"/>
          <dgm:chPref val="1"/>
        </dgm:presLayoutVars>
      </dgm:prSet>
      <dgm:spPr/>
    </dgm:pt>
  </dgm:ptLst>
  <dgm:cxnLst>
    <dgm:cxn modelId="{94355320-EC96-418F-9647-80B461AB8E9D}" srcId="{8B23D4CD-21F6-4FAA-80B0-3000C6A6B444}" destId="{D600356E-FC9B-4C91-B6E7-1FAD30AA13B8}" srcOrd="1" destOrd="0" parTransId="{D4801F05-953C-4719-9821-68471AC02412}" sibTransId="{EC40B38F-6690-4FBA-A520-00B134E096C4}"/>
    <dgm:cxn modelId="{8AD13321-BA20-4034-A9C9-1DB102F7938C}" type="presOf" srcId="{5EFE8DD9-DB25-42C2-9E77-E6FB5475D38A}" destId="{BC8300DE-8205-4355-BFB1-9200B8C450A1}" srcOrd="0" destOrd="0" presId="urn:microsoft.com/office/officeart/2018/5/layout/IconLeafLabelList"/>
    <dgm:cxn modelId="{338A3B36-CE8A-43FD-8699-487AED276DC7}" srcId="{8B23D4CD-21F6-4FAA-80B0-3000C6A6B444}" destId="{5EFE8DD9-DB25-42C2-9E77-E6FB5475D38A}" srcOrd="2" destOrd="0" parTransId="{5F05B4C8-05D8-40AF-881F-8F000EA45857}" sibTransId="{023391AB-E668-45F7-B4B6-355341F77E9D}"/>
    <dgm:cxn modelId="{C70D0963-DEB2-4143-9C1A-B8CD7E76A0B1}" type="presOf" srcId="{D730A879-20A6-485B-AE42-9EA651EEB7E5}" destId="{7FB8F41F-CB5D-490B-8C4C-C7575D499B87}" srcOrd="0" destOrd="0" presId="urn:microsoft.com/office/officeart/2018/5/layout/IconLeafLabelList"/>
    <dgm:cxn modelId="{22BBC366-33E2-4CA1-8260-6E2918CE2C99}" srcId="{8B23D4CD-21F6-4FAA-80B0-3000C6A6B444}" destId="{D730A879-20A6-485B-AE42-9EA651EEB7E5}" srcOrd="4" destOrd="0" parTransId="{C1899C11-0FFA-4B4F-854D-9FCBEE1EA8F9}" sibTransId="{94CBFC73-DF3F-46D0-8434-7CBAB9CE9D7A}"/>
    <dgm:cxn modelId="{BB707848-FC21-45B2-9B18-CAD2C4535883}" type="presOf" srcId="{00C78AE8-8C46-4DF3-A837-DF4B6FAAAC8C}" destId="{9940B1E9-7E80-4D3E-8FC8-C07253F9D04D}" srcOrd="0" destOrd="0" presId="urn:microsoft.com/office/officeart/2018/5/layout/IconLeafLabelList"/>
    <dgm:cxn modelId="{461DBA4A-CB5C-4F40-824D-C614878F73AC}" type="presOf" srcId="{D600356E-FC9B-4C91-B6E7-1FAD30AA13B8}" destId="{219E55CE-A908-4843-9BF7-3DA526D12A2D}" srcOrd="0" destOrd="0" presId="urn:microsoft.com/office/officeart/2018/5/layout/IconLeafLabelList"/>
    <dgm:cxn modelId="{610DD785-4F90-4837-92E9-C28F1620F86C}" srcId="{8B23D4CD-21F6-4FAA-80B0-3000C6A6B444}" destId="{B4A3C0FD-64D2-4685-A2C1-34199063705F}" srcOrd="3" destOrd="0" parTransId="{369B0AC8-0160-45FB-8A8C-283B5B6AA0EC}" sibTransId="{66DA03B8-7F06-43ED-8CBF-2CB523DCE6B6}"/>
    <dgm:cxn modelId="{BD5AB896-7A7D-458F-B139-4887AD67D81B}" type="presOf" srcId="{B4A3C0FD-64D2-4685-A2C1-34199063705F}" destId="{3E694EA6-C443-4E9A-B58D-7E882E38865E}" srcOrd="0" destOrd="0" presId="urn:microsoft.com/office/officeart/2018/5/layout/IconLeafLabelList"/>
    <dgm:cxn modelId="{9FF02BAB-31A7-472E-8C87-7D5D693841C3}" type="presOf" srcId="{8B23D4CD-21F6-4FAA-80B0-3000C6A6B444}" destId="{1E92D042-44FB-4BE1-943F-CEF3FF305789}" srcOrd="0" destOrd="0" presId="urn:microsoft.com/office/officeart/2018/5/layout/IconLeafLabelList"/>
    <dgm:cxn modelId="{039DF4BA-1BA9-4C05-BA95-32C153F9F353}" srcId="{8B23D4CD-21F6-4FAA-80B0-3000C6A6B444}" destId="{00C78AE8-8C46-4DF3-A837-DF4B6FAAAC8C}" srcOrd="0" destOrd="0" parTransId="{B20A131C-8BFE-4332-A286-AE95DCC658AB}" sibTransId="{3B236B40-7A2A-4BCE-901C-65FB7558A85D}"/>
    <dgm:cxn modelId="{CD0E1A59-E314-4D5F-A059-72FAAD5B3F6B}" type="presParOf" srcId="{1E92D042-44FB-4BE1-943F-CEF3FF305789}" destId="{8BF2B51F-501E-4AB4-BCBB-340A61799AB8}" srcOrd="0" destOrd="0" presId="urn:microsoft.com/office/officeart/2018/5/layout/IconLeafLabelList"/>
    <dgm:cxn modelId="{894AF6D1-0F2F-4DED-BED6-8EF7089786F9}" type="presParOf" srcId="{8BF2B51F-501E-4AB4-BCBB-340A61799AB8}" destId="{5CDA26C1-9B0C-4427-B81A-484499789FC2}" srcOrd="0" destOrd="0" presId="urn:microsoft.com/office/officeart/2018/5/layout/IconLeafLabelList"/>
    <dgm:cxn modelId="{67020027-D764-4ED6-BBF0-3F850C5FF838}" type="presParOf" srcId="{8BF2B51F-501E-4AB4-BCBB-340A61799AB8}" destId="{E9CB6A4C-A9FB-4642-A179-F0E10089D7FE}" srcOrd="1" destOrd="0" presId="urn:microsoft.com/office/officeart/2018/5/layout/IconLeafLabelList"/>
    <dgm:cxn modelId="{4B30887F-36B6-4136-A3B8-12545B300AE0}" type="presParOf" srcId="{8BF2B51F-501E-4AB4-BCBB-340A61799AB8}" destId="{7F4CAE65-06C3-4895-9B5C-7009EB776148}" srcOrd="2" destOrd="0" presId="urn:microsoft.com/office/officeart/2018/5/layout/IconLeafLabelList"/>
    <dgm:cxn modelId="{6B346E69-4708-4B92-89D4-2297BAB62A95}" type="presParOf" srcId="{8BF2B51F-501E-4AB4-BCBB-340A61799AB8}" destId="{9940B1E9-7E80-4D3E-8FC8-C07253F9D04D}" srcOrd="3" destOrd="0" presId="urn:microsoft.com/office/officeart/2018/5/layout/IconLeafLabelList"/>
    <dgm:cxn modelId="{B778BCD2-EC53-4B6D-85CA-7BFF6992478E}" type="presParOf" srcId="{1E92D042-44FB-4BE1-943F-CEF3FF305789}" destId="{E39E3E76-6E48-4C4D-B533-018C678D2F92}" srcOrd="1" destOrd="0" presId="urn:microsoft.com/office/officeart/2018/5/layout/IconLeafLabelList"/>
    <dgm:cxn modelId="{ABE256EE-437C-4DA3-9297-75A83691D77F}" type="presParOf" srcId="{1E92D042-44FB-4BE1-943F-CEF3FF305789}" destId="{39ACC385-1005-4088-AAC0-FCD1C161C11D}" srcOrd="2" destOrd="0" presId="urn:microsoft.com/office/officeart/2018/5/layout/IconLeafLabelList"/>
    <dgm:cxn modelId="{5BA7A05D-D91A-4DE1-BBF0-A04AA3989121}" type="presParOf" srcId="{39ACC385-1005-4088-AAC0-FCD1C161C11D}" destId="{888F8B77-135A-4990-8FD1-E1813B98154E}" srcOrd="0" destOrd="0" presId="urn:microsoft.com/office/officeart/2018/5/layout/IconLeafLabelList"/>
    <dgm:cxn modelId="{F3A51CC3-D8B0-4CD6-91FA-238262B7666B}" type="presParOf" srcId="{39ACC385-1005-4088-AAC0-FCD1C161C11D}" destId="{C22EEED2-333E-4A96-A07F-0234332B7D70}" srcOrd="1" destOrd="0" presId="urn:microsoft.com/office/officeart/2018/5/layout/IconLeafLabelList"/>
    <dgm:cxn modelId="{21BEFDC6-DF62-4FF4-8159-D5150625664D}" type="presParOf" srcId="{39ACC385-1005-4088-AAC0-FCD1C161C11D}" destId="{5E06746F-9358-4139-B9C7-2634A8D76A20}" srcOrd="2" destOrd="0" presId="urn:microsoft.com/office/officeart/2018/5/layout/IconLeafLabelList"/>
    <dgm:cxn modelId="{17B9A5AF-738D-4215-92E4-B2C440B23601}" type="presParOf" srcId="{39ACC385-1005-4088-AAC0-FCD1C161C11D}" destId="{219E55CE-A908-4843-9BF7-3DA526D12A2D}" srcOrd="3" destOrd="0" presId="urn:microsoft.com/office/officeart/2018/5/layout/IconLeafLabelList"/>
    <dgm:cxn modelId="{C88F474E-2801-4FA5-9B07-691301E32450}" type="presParOf" srcId="{1E92D042-44FB-4BE1-943F-CEF3FF305789}" destId="{B94F86F4-1458-4749-B42E-801C1DA0F90C}" srcOrd="3" destOrd="0" presId="urn:microsoft.com/office/officeart/2018/5/layout/IconLeafLabelList"/>
    <dgm:cxn modelId="{C023878E-F9FE-4AF2-9A92-6BE78BEFAC3D}" type="presParOf" srcId="{1E92D042-44FB-4BE1-943F-CEF3FF305789}" destId="{FC50FB0E-CF17-4C5A-AE1C-AF3E5E243AE7}" srcOrd="4" destOrd="0" presId="urn:microsoft.com/office/officeart/2018/5/layout/IconLeafLabelList"/>
    <dgm:cxn modelId="{2A72F7FF-E089-46E0-8221-44B266F2AAF5}" type="presParOf" srcId="{FC50FB0E-CF17-4C5A-AE1C-AF3E5E243AE7}" destId="{345AB783-139C-404A-B087-68AD3DD0C80B}" srcOrd="0" destOrd="0" presId="urn:microsoft.com/office/officeart/2018/5/layout/IconLeafLabelList"/>
    <dgm:cxn modelId="{D200B228-3F4C-4421-98DE-3BA1AA24E6E1}" type="presParOf" srcId="{FC50FB0E-CF17-4C5A-AE1C-AF3E5E243AE7}" destId="{7429D9B7-5C8F-47D3-A356-FB381E319717}" srcOrd="1" destOrd="0" presId="urn:microsoft.com/office/officeart/2018/5/layout/IconLeafLabelList"/>
    <dgm:cxn modelId="{0BA7DD79-DB4B-4158-922A-ADB17341BCEE}" type="presParOf" srcId="{FC50FB0E-CF17-4C5A-AE1C-AF3E5E243AE7}" destId="{6F7B9665-B1E7-4F09-80CF-E7C53ADF08A3}" srcOrd="2" destOrd="0" presId="urn:microsoft.com/office/officeart/2018/5/layout/IconLeafLabelList"/>
    <dgm:cxn modelId="{DE53F9AF-F653-437D-8C14-973DC49407E9}" type="presParOf" srcId="{FC50FB0E-CF17-4C5A-AE1C-AF3E5E243AE7}" destId="{BC8300DE-8205-4355-BFB1-9200B8C450A1}" srcOrd="3" destOrd="0" presId="urn:microsoft.com/office/officeart/2018/5/layout/IconLeafLabelList"/>
    <dgm:cxn modelId="{A7A91E8B-E641-4ED7-AD57-30D3D5D149EA}" type="presParOf" srcId="{1E92D042-44FB-4BE1-943F-CEF3FF305789}" destId="{95C7556E-B958-4F5A-86C6-5902B94C610D}" srcOrd="5" destOrd="0" presId="urn:microsoft.com/office/officeart/2018/5/layout/IconLeafLabelList"/>
    <dgm:cxn modelId="{BC89D4B1-F3AF-492C-91DB-1C69FCEF3EAC}" type="presParOf" srcId="{1E92D042-44FB-4BE1-943F-CEF3FF305789}" destId="{D9643715-40D2-471C-AA25-C3DDDFC11671}" srcOrd="6" destOrd="0" presId="urn:microsoft.com/office/officeart/2018/5/layout/IconLeafLabelList"/>
    <dgm:cxn modelId="{A3483552-AA9C-4B03-862E-69885F0B3544}" type="presParOf" srcId="{D9643715-40D2-471C-AA25-C3DDDFC11671}" destId="{F1600C3B-9D7A-4769-AC2C-C31FBE3458D5}" srcOrd="0" destOrd="0" presId="urn:microsoft.com/office/officeart/2018/5/layout/IconLeafLabelList"/>
    <dgm:cxn modelId="{8AA48C00-C037-4559-A173-DD4F4C697727}" type="presParOf" srcId="{D9643715-40D2-471C-AA25-C3DDDFC11671}" destId="{5D924D84-B17C-4E37-86D6-B64F7CA64052}" srcOrd="1" destOrd="0" presId="urn:microsoft.com/office/officeart/2018/5/layout/IconLeafLabelList"/>
    <dgm:cxn modelId="{373C52D2-76D8-4937-99F7-BFA194C8DE15}" type="presParOf" srcId="{D9643715-40D2-471C-AA25-C3DDDFC11671}" destId="{EE35BE5D-55BF-41D9-8320-B41718983262}" srcOrd="2" destOrd="0" presId="urn:microsoft.com/office/officeart/2018/5/layout/IconLeafLabelList"/>
    <dgm:cxn modelId="{5B2C0391-5B85-4094-83E2-36B9D8BB52AE}" type="presParOf" srcId="{D9643715-40D2-471C-AA25-C3DDDFC11671}" destId="{3E694EA6-C443-4E9A-B58D-7E882E38865E}" srcOrd="3" destOrd="0" presId="urn:microsoft.com/office/officeart/2018/5/layout/IconLeafLabelList"/>
    <dgm:cxn modelId="{14B5E61C-51FB-4886-B68A-4AC625FF2F9A}" type="presParOf" srcId="{1E92D042-44FB-4BE1-943F-CEF3FF305789}" destId="{50F4B654-39DE-48E1-92A5-8042373736A9}" srcOrd="7" destOrd="0" presId="urn:microsoft.com/office/officeart/2018/5/layout/IconLeafLabelList"/>
    <dgm:cxn modelId="{2B5058C2-2AA0-48FD-A265-439B811D3EF3}" type="presParOf" srcId="{1E92D042-44FB-4BE1-943F-CEF3FF305789}" destId="{349B3F8C-FD18-4D53-9A1B-3D717D6F22E7}" srcOrd="8" destOrd="0" presId="urn:microsoft.com/office/officeart/2018/5/layout/IconLeafLabelList"/>
    <dgm:cxn modelId="{F443B058-93B0-4364-BD2B-8650D431DA76}" type="presParOf" srcId="{349B3F8C-FD18-4D53-9A1B-3D717D6F22E7}" destId="{B86FF80B-049E-4CC1-A047-EA7EF70873E7}" srcOrd="0" destOrd="0" presId="urn:microsoft.com/office/officeart/2018/5/layout/IconLeafLabelList"/>
    <dgm:cxn modelId="{B53297D1-E373-40CB-979E-837F7499DC94}" type="presParOf" srcId="{349B3F8C-FD18-4D53-9A1B-3D717D6F22E7}" destId="{24EEB0A1-7645-48D3-A669-4B47A3BB595B}" srcOrd="1" destOrd="0" presId="urn:microsoft.com/office/officeart/2018/5/layout/IconLeafLabelList"/>
    <dgm:cxn modelId="{DA8F1F76-7356-44E6-8EBE-122E61175B44}" type="presParOf" srcId="{349B3F8C-FD18-4D53-9A1B-3D717D6F22E7}" destId="{FB85AFFF-7E40-49DC-8B27-7476E82D64CB}" srcOrd="2" destOrd="0" presId="urn:microsoft.com/office/officeart/2018/5/layout/IconLeafLabelList"/>
    <dgm:cxn modelId="{E916031F-B04E-4B17-A6AC-2B77AD46D2FA}" type="presParOf" srcId="{349B3F8C-FD18-4D53-9A1B-3D717D6F22E7}" destId="{7FB8F41F-CB5D-490B-8C4C-C7575D499B8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A26C1-9B0C-4427-B81A-484499789FC2}">
      <dsp:nvSpPr>
        <dsp:cNvPr id="0" name=""/>
        <dsp:cNvSpPr/>
      </dsp:nvSpPr>
      <dsp:spPr>
        <a:xfrm>
          <a:off x="684914" y="101640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CB6A4C-A9FB-4642-A179-F0E10089D7FE}">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0B1E9-7E80-4D3E-8FC8-C07253F9D04D}">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Executive Summary</a:t>
          </a:r>
        </a:p>
      </dsp:txBody>
      <dsp:txXfrm>
        <a:off x="333914" y="2456402"/>
        <a:ext cx="1800000" cy="720000"/>
      </dsp:txXfrm>
    </dsp:sp>
    <dsp:sp modelId="{888F8B77-135A-4990-8FD1-E1813B98154E}">
      <dsp:nvSpPr>
        <dsp:cNvPr id="0" name=""/>
        <dsp:cNvSpPr/>
      </dsp:nvSpPr>
      <dsp:spPr>
        <a:xfrm>
          <a:off x="2799914" y="101640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2EEED2-333E-4A96-A07F-0234332B7D70}">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9E55CE-A908-4843-9BF7-3DA526D12A2D}">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Introduction</a:t>
          </a:r>
        </a:p>
      </dsp:txBody>
      <dsp:txXfrm>
        <a:off x="2448914" y="2456402"/>
        <a:ext cx="1800000" cy="720000"/>
      </dsp:txXfrm>
    </dsp:sp>
    <dsp:sp modelId="{345AB783-139C-404A-B087-68AD3DD0C80B}">
      <dsp:nvSpPr>
        <dsp:cNvPr id="0" name=""/>
        <dsp:cNvSpPr/>
      </dsp:nvSpPr>
      <dsp:spPr>
        <a:xfrm>
          <a:off x="4914914" y="101640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29D9B7-5C8F-47D3-A356-FB381E319717}">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8300DE-8205-4355-BFB1-9200B8C450A1}">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Methodology</a:t>
          </a:r>
        </a:p>
      </dsp:txBody>
      <dsp:txXfrm>
        <a:off x="4563914" y="2456402"/>
        <a:ext cx="1800000" cy="720000"/>
      </dsp:txXfrm>
    </dsp:sp>
    <dsp:sp modelId="{F1600C3B-9D7A-4769-AC2C-C31FBE3458D5}">
      <dsp:nvSpPr>
        <dsp:cNvPr id="0" name=""/>
        <dsp:cNvSpPr/>
      </dsp:nvSpPr>
      <dsp:spPr>
        <a:xfrm>
          <a:off x="7029914" y="1016402"/>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24D84-B17C-4E37-86D6-B64F7CA64052}">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694EA6-C443-4E9A-B58D-7E882E38865E}">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Results</a:t>
          </a:r>
        </a:p>
      </dsp:txBody>
      <dsp:txXfrm>
        <a:off x="6678914" y="2456402"/>
        <a:ext cx="1800000" cy="720000"/>
      </dsp:txXfrm>
    </dsp:sp>
    <dsp:sp modelId="{B86FF80B-049E-4CC1-A047-EA7EF70873E7}">
      <dsp:nvSpPr>
        <dsp:cNvPr id="0" name=""/>
        <dsp:cNvSpPr/>
      </dsp:nvSpPr>
      <dsp:spPr>
        <a:xfrm>
          <a:off x="9144914" y="1016402"/>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EB0A1-7645-48D3-A669-4B47A3BB595B}">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B8F41F-CB5D-490B-8C4C-C7575D499B87}">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Conclusion</a:t>
          </a:r>
        </a:p>
      </dsp:txBody>
      <dsp:txXfrm>
        <a:off x="8793914"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339772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702735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19447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815628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468224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157489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30584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95510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185578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92756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600883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92813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github.com/Batool1227/Apllied-DataScince/blob/867cfc86bc11f96cc67693cc3414ae3ca36019db/Data_wrangling.ipynb"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Batool1227/Apllied-DataScince/blob/867cfc86bc11f96cc67693cc3414ae3ca36019db/Exploring%20and%20Preparing%20Data.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atool1227/Apllied-DataScince/blob/867cfc86bc11f96cc67693cc3414ae3ca36019db/EDA%20with%20SQL.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Batool1227/Apllied-DataScince/blob/867cfc86bc11f96cc67693cc3414ae3ca36019db/Interactive%20Visual%20Analytics%20with%20Folium%20lab.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Batool1227/Apllied-DataScince/blob/867cfc86bc11f96cc67693cc3414ae3ca36019db/spacex_dash_app.py"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Batool1227/Apllied-DataScince/blob/867cfc86bc11f96cc67693cc3414ae3ca36019db/Machine%20Learning%20Prediction%20lab.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Batool1227/Apllied-DataScince.git"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hyperlink" Target="https://github.com/Batool1227/Apllied-DataScince/blob/867cfc86bc11f96cc67693cc3414ae3ca36019db/Data%20Collection%20API%20Lab.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Batool1227/Apllied-DataScince/blob/867cfc86bc11f96cc67693cc3414ae3ca36019db/webscraping.ipynb"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Batool Alghoraibi</a:t>
            </a:r>
          </a:p>
          <a:p>
            <a:r>
              <a:rPr lang="en-US" dirty="0">
                <a:solidFill>
                  <a:schemeClr val="bg2"/>
                </a:solidFill>
                <a:latin typeface="Abadi" panose="020B0604020104020204" pitchFamily="34" charset="0"/>
                <a:ea typeface="SF Pro" pitchFamily="2" charset="0"/>
                <a:cs typeface="SF Pro" pitchFamily="2" charset="0"/>
              </a:rPr>
              <a:t>8/16/2023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مربع نص 8">
            <a:extLst>
              <a:ext uri="{FF2B5EF4-FFF2-40B4-BE49-F238E27FC236}">
                <a16:creationId xmlns:a16="http://schemas.microsoft.com/office/drawing/2014/main" id="{E7D6F942-BCB5-05D9-24E1-A94B1254F755}"/>
              </a:ext>
            </a:extLst>
          </p:cNvPr>
          <p:cNvSpPr txBox="1"/>
          <p:nvPr/>
        </p:nvSpPr>
        <p:spPr>
          <a:xfrm>
            <a:off x="770010" y="1798893"/>
            <a:ext cx="10629509" cy="4385816"/>
          </a:xfrm>
          <a:prstGeom prst="rect">
            <a:avLst/>
          </a:prstGeom>
          <a:noFill/>
        </p:spPr>
        <p:txBody>
          <a:bodyPr wrap="square">
            <a:spAutoFit/>
          </a:bodyPr>
          <a:lstStyle/>
          <a:p>
            <a:pPr algn="l">
              <a:spcAft>
                <a:spcPts val="600"/>
              </a:spcAft>
            </a:pPr>
            <a:r>
              <a:rPr lang="en-US" b="0" i="0" dirty="0">
                <a:solidFill>
                  <a:srgbClr val="050E17"/>
                </a:solidFill>
                <a:effectLst/>
                <a:latin typeface="Abadi" panose="020B0604020104020204" pitchFamily="34" charset="0"/>
              </a:rPr>
              <a:t>The data processing steps involved in this scenario can be summarized as follows:</a:t>
            </a:r>
          </a:p>
          <a:p>
            <a:pPr algn="l">
              <a:spcAft>
                <a:spcPts val="1200"/>
              </a:spcAft>
              <a:buFont typeface="+mj-lt"/>
              <a:buAutoNum type="arabicPeriod"/>
            </a:pPr>
            <a:r>
              <a:rPr lang="en-US" b="1" i="0" dirty="0">
                <a:solidFill>
                  <a:srgbClr val="050E17"/>
                </a:solidFill>
                <a:effectLst/>
                <a:latin typeface="Abadi" panose="020B0604020104020204" pitchFamily="34" charset="0"/>
              </a:rPr>
              <a:t>Attribute Identification</a:t>
            </a:r>
            <a:r>
              <a:rPr lang="en-US" b="0" i="0" dirty="0">
                <a:solidFill>
                  <a:srgbClr val="050E17"/>
                </a:solidFill>
                <a:effectLst/>
                <a:latin typeface="Abadi" panose="020B0604020104020204" pitchFamily="34" charset="0"/>
              </a:rPr>
              <a:t>: Review and identify the relevant attributes or columns in the dataset, such as Flight Number, Date, Booster version, Payload mass, Orbit, Launch Site, Outcome, Grid Fins, Reused, Legs, Landing pad, Block, Reused count, Serial, Longitude, and Latitude of launch.</a:t>
            </a:r>
          </a:p>
          <a:p>
            <a:pPr algn="l">
              <a:spcAft>
                <a:spcPts val="1200"/>
              </a:spcAft>
              <a:buFont typeface="+mj-lt"/>
              <a:buAutoNum type="arabicPeriod"/>
            </a:pPr>
            <a:r>
              <a:rPr lang="en-US" b="1" i="0" dirty="0">
                <a:solidFill>
                  <a:srgbClr val="050E17"/>
                </a:solidFill>
                <a:effectLst/>
                <a:latin typeface="Abadi" panose="020B0604020104020204" pitchFamily="34" charset="0"/>
              </a:rPr>
              <a:t>Attribute Exploration</a:t>
            </a:r>
            <a:r>
              <a:rPr lang="en-US" b="0" i="0" dirty="0">
                <a:solidFill>
                  <a:srgbClr val="050E17"/>
                </a:solidFill>
                <a:effectLst/>
                <a:latin typeface="Abadi" panose="020B0604020104020204" pitchFamily="34" charset="0"/>
              </a:rPr>
              <a:t>: Examine the specific details and categories within certain attributes. For example, explore the launch sites, categorize orbits into LEO and GTO, and analyze the outcomes of successful and unsuccessful landings.</a:t>
            </a:r>
          </a:p>
          <a:p>
            <a:pPr algn="l">
              <a:spcAft>
                <a:spcPts val="1200"/>
              </a:spcAft>
              <a:buFont typeface="+mj-lt"/>
              <a:buAutoNum type="arabicPeriod"/>
            </a:pPr>
            <a:r>
              <a:rPr lang="en-US" b="1" i="0" dirty="0">
                <a:solidFill>
                  <a:srgbClr val="050E17"/>
                </a:solidFill>
                <a:effectLst/>
                <a:latin typeface="Abadi" panose="020B0604020104020204" pitchFamily="34" charset="0"/>
              </a:rPr>
              <a:t>Outcome Conversion</a:t>
            </a:r>
            <a:r>
              <a:rPr lang="en-US" b="0" i="0" dirty="0">
                <a:solidFill>
                  <a:srgbClr val="050E17"/>
                </a:solidFill>
                <a:effectLst/>
                <a:latin typeface="Abadi" panose="020B0604020104020204" pitchFamily="34" charset="0"/>
              </a:rPr>
              <a:t>: Define the desired conversion of landing outcomes to classes. Assign "0" for unsuccessful landings and "1" for successful landings. Designate the variable "Y" as the classification variable representing the outcome of each launch.</a:t>
            </a:r>
          </a:p>
          <a:p>
            <a:pPr algn="l">
              <a:spcAft>
                <a:spcPts val="1200"/>
              </a:spcAft>
            </a:pPr>
            <a:r>
              <a:rPr lang="en-US" b="0" i="0" dirty="0">
                <a:solidFill>
                  <a:srgbClr val="050E17"/>
                </a:solidFill>
                <a:effectLst/>
                <a:latin typeface="Abadi" panose="020B0604020104020204" pitchFamily="34" charset="0"/>
              </a:rPr>
              <a:t>By following these steps, the dataset is prepared with identified attributes, explored attribute details, and converted landing outcomes for further analysis and modeling.</a:t>
            </a:r>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صورة 2">
            <a:extLst>
              <a:ext uri="{FF2B5EF4-FFF2-40B4-BE49-F238E27FC236}">
                <a16:creationId xmlns:a16="http://schemas.microsoft.com/office/drawing/2014/main" id="{3E7F5C87-394E-09B5-A62B-94F6AC51E001}"/>
              </a:ext>
            </a:extLst>
          </p:cNvPr>
          <p:cNvPicPr>
            <a:picLocks noChangeAspect="1"/>
          </p:cNvPicPr>
          <p:nvPr/>
        </p:nvPicPr>
        <p:blipFill>
          <a:blip r:embed="rId3"/>
          <a:stretch>
            <a:fillRect/>
          </a:stretch>
        </p:blipFill>
        <p:spPr>
          <a:xfrm>
            <a:off x="196081" y="1380226"/>
            <a:ext cx="11799838" cy="5448911"/>
          </a:xfrm>
          <a:prstGeom prst="rect">
            <a:avLst/>
          </a:prstGeom>
        </p:spPr>
      </p:pic>
      <p:sp>
        <p:nvSpPr>
          <p:cNvPr id="5" name="مربع نص 4">
            <a:extLst>
              <a:ext uri="{FF2B5EF4-FFF2-40B4-BE49-F238E27FC236}">
                <a16:creationId xmlns:a16="http://schemas.microsoft.com/office/drawing/2014/main" id="{B2DB9045-655F-3FC9-79E3-F1A956746DEA}"/>
              </a:ext>
            </a:extLst>
          </p:cNvPr>
          <p:cNvSpPr txBox="1"/>
          <p:nvPr/>
        </p:nvSpPr>
        <p:spPr>
          <a:xfrm>
            <a:off x="9854745" y="6134684"/>
            <a:ext cx="1430866" cy="369332"/>
          </a:xfrm>
          <a:prstGeom prst="rect">
            <a:avLst/>
          </a:prstGeom>
          <a:solidFill>
            <a:srgbClr val="F2F4F8"/>
          </a:solidFill>
        </p:spPr>
        <p:txBody>
          <a:bodyPr wrap="square" rtlCol="0">
            <a:spAutoFit/>
          </a:bodyPr>
          <a:lstStyle/>
          <a:p>
            <a:r>
              <a:rPr lang="en-US" dirty="0">
                <a:hlinkClick r:id="rId4"/>
              </a:rPr>
              <a:t>GitHub</a:t>
            </a:r>
            <a:endParaRPr lang="en-US" dirty="0"/>
          </a:p>
        </p:txBody>
      </p:sp>
      <p:pic>
        <p:nvPicPr>
          <p:cNvPr id="6" name="صورة 5">
            <a:extLst>
              <a:ext uri="{FF2B5EF4-FFF2-40B4-BE49-F238E27FC236}">
                <a16:creationId xmlns:a16="http://schemas.microsoft.com/office/drawing/2014/main" id="{C7000FC6-B8C5-659B-C203-9DA1AC612DE0}"/>
              </a:ext>
            </a:extLst>
          </p:cNvPr>
          <p:cNvPicPr>
            <a:picLocks noChangeAspect="1"/>
          </p:cNvPicPr>
          <p:nvPr/>
        </p:nvPicPr>
        <p:blipFill>
          <a:blip r:embed="rId5"/>
          <a:stretch>
            <a:fillRect/>
          </a:stretch>
        </p:blipFill>
        <p:spPr>
          <a:xfrm>
            <a:off x="8371761" y="2597968"/>
            <a:ext cx="2198417" cy="3427605"/>
          </a:xfrm>
          <a:prstGeom prst="rect">
            <a:avLst/>
          </a:prstGeom>
        </p:spPr>
      </p:pic>
    </p:spTree>
    <p:extLst>
      <p:ext uri="{BB962C8B-B14F-4D97-AF65-F5344CB8AC3E}">
        <p14:creationId xmlns:p14="http://schemas.microsoft.com/office/powerpoint/2010/main" val="281979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8082"/>
            <a:ext cx="9745589" cy="4351338"/>
          </a:xfrm>
          <a:prstGeom prst="rect">
            <a:avLst/>
          </a:prstGeom>
        </p:spPr>
        <p:txBody>
          <a:bodyPr lIns="91440" tIns="45720" rIns="91440" bIns="45720" anchor="t"/>
          <a:lstStyle/>
          <a:p>
            <a:pPr marL="0" indent="0" algn="l">
              <a:buNone/>
            </a:pPr>
            <a:r>
              <a:rPr lang="en-US" sz="2000" b="1" i="0" dirty="0">
                <a:solidFill>
                  <a:srgbClr val="000000"/>
                </a:solidFill>
                <a:effectLst/>
                <a:latin typeface="-apple-system"/>
              </a:rPr>
              <a:t>The following relationships were represented using pandas, </a:t>
            </a:r>
            <a:r>
              <a:rPr lang="en-US" sz="2000" b="1" i="0" dirty="0" err="1">
                <a:solidFill>
                  <a:srgbClr val="000000"/>
                </a:solidFill>
                <a:effectLst/>
                <a:latin typeface="-apple-system"/>
              </a:rPr>
              <a:t>numpy</a:t>
            </a:r>
            <a:r>
              <a:rPr lang="en-US" sz="2000" b="1" i="0" dirty="0">
                <a:solidFill>
                  <a:srgbClr val="000000"/>
                </a:solidFill>
                <a:effectLst/>
                <a:latin typeface="-apple-system"/>
              </a:rPr>
              <a:t> and seaborn libraries:</a:t>
            </a:r>
          </a:p>
          <a:p>
            <a:r>
              <a:rPr lang="en-US" sz="1800" dirty="0">
                <a:solidFill>
                  <a:srgbClr val="000000"/>
                </a:solidFill>
                <a:latin typeface="-apple-system"/>
              </a:rPr>
              <a:t>T</a:t>
            </a:r>
            <a:r>
              <a:rPr lang="en-US" sz="1800" i="0" dirty="0">
                <a:solidFill>
                  <a:srgbClr val="000000"/>
                </a:solidFill>
                <a:effectLst/>
                <a:latin typeface="-apple-system"/>
              </a:rPr>
              <a:t>he relationship between Flight Number and Launch Site using scatter point</a:t>
            </a:r>
          </a:p>
          <a:p>
            <a:r>
              <a:rPr lang="en-US" sz="1800" i="0" dirty="0">
                <a:solidFill>
                  <a:srgbClr val="000000"/>
                </a:solidFill>
                <a:effectLst/>
                <a:latin typeface="-apple-system"/>
              </a:rPr>
              <a:t>the relationship between Payload and Launch Site using scatter point</a:t>
            </a:r>
          </a:p>
          <a:p>
            <a:r>
              <a:rPr lang="en-US" sz="1800" i="0" dirty="0">
                <a:solidFill>
                  <a:srgbClr val="000000"/>
                </a:solidFill>
                <a:effectLst/>
                <a:latin typeface="-apple-system"/>
              </a:rPr>
              <a:t>the relationship between success rate of each orbit type using bar chart</a:t>
            </a:r>
          </a:p>
          <a:p>
            <a:r>
              <a:rPr lang="en-US" sz="1800" i="0" dirty="0">
                <a:solidFill>
                  <a:srgbClr val="000000"/>
                </a:solidFill>
                <a:effectLst/>
                <a:latin typeface="-apple-system"/>
              </a:rPr>
              <a:t>the relationship between </a:t>
            </a:r>
            <a:r>
              <a:rPr lang="en-US" sz="1800" i="0" dirty="0" err="1">
                <a:solidFill>
                  <a:srgbClr val="000000"/>
                </a:solidFill>
                <a:effectLst/>
                <a:latin typeface="-apple-system"/>
              </a:rPr>
              <a:t>FlightNumber</a:t>
            </a:r>
            <a:r>
              <a:rPr lang="en-US" sz="1800" i="0" dirty="0">
                <a:solidFill>
                  <a:srgbClr val="000000"/>
                </a:solidFill>
                <a:effectLst/>
                <a:latin typeface="-apple-system"/>
              </a:rPr>
              <a:t> and Orbit type using </a:t>
            </a:r>
            <a:r>
              <a:rPr lang="en-US" sz="1800" dirty="0">
                <a:solidFill>
                  <a:srgbClr val="000000"/>
                </a:solidFill>
                <a:latin typeface="-apple-system"/>
              </a:rPr>
              <a:t>s</a:t>
            </a:r>
            <a:r>
              <a:rPr lang="en-US" sz="1800" i="0" dirty="0">
                <a:solidFill>
                  <a:srgbClr val="000000"/>
                </a:solidFill>
                <a:effectLst/>
                <a:latin typeface="-apple-system"/>
              </a:rPr>
              <a:t>catter plot</a:t>
            </a:r>
          </a:p>
          <a:p>
            <a:r>
              <a:rPr lang="en-US" sz="1800" i="0" dirty="0">
                <a:solidFill>
                  <a:srgbClr val="000000"/>
                </a:solidFill>
                <a:effectLst/>
                <a:latin typeface="-apple-system"/>
              </a:rPr>
              <a:t>the relationship between Payload and Orbit type using scatter point chart</a:t>
            </a:r>
          </a:p>
          <a:p>
            <a:r>
              <a:rPr lang="en-US" sz="1800" i="0" dirty="0">
                <a:solidFill>
                  <a:srgbClr val="000000"/>
                </a:solidFill>
                <a:effectLst/>
                <a:latin typeface="-apple-system"/>
              </a:rPr>
              <a:t>the launch success yearly trend using line chart</a:t>
            </a:r>
          </a:p>
          <a:p>
            <a:endParaRPr lang="ar-SA" sz="2400" b="1" i="0" dirty="0">
              <a:solidFill>
                <a:srgbClr val="000000"/>
              </a:solidFill>
              <a:effectLst/>
              <a:latin typeface="-apple-system"/>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1" name="مربع نص 10">
            <a:extLst>
              <a:ext uri="{FF2B5EF4-FFF2-40B4-BE49-F238E27FC236}">
                <a16:creationId xmlns:a16="http://schemas.microsoft.com/office/drawing/2014/main" id="{44A31395-83B9-B08F-5544-B3CEAFEB9D06}"/>
              </a:ext>
            </a:extLst>
          </p:cNvPr>
          <p:cNvSpPr txBox="1"/>
          <p:nvPr/>
        </p:nvSpPr>
        <p:spPr>
          <a:xfrm>
            <a:off x="9555920" y="6041726"/>
            <a:ext cx="1430866" cy="369332"/>
          </a:xfrm>
          <a:prstGeom prst="rect">
            <a:avLst/>
          </a:prstGeom>
          <a:solidFill>
            <a:schemeClr val="bg1"/>
          </a:solidFill>
        </p:spPr>
        <p:txBody>
          <a:bodyPr wrap="square" rtlCol="0">
            <a:spAutoFit/>
          </a:bodyPr>
          <a:lstStyle/>
          <a:p>
            <a:r>
              <a:rPr lang="en-US" dirty="0">
                <a:hlinkClick r:id="rId2"/>
              </a:rPr>
              <a:t>GitHub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gn="l"/>
            <a:r>
              <a:rPr lang="en-US" sz="1800" i="0" dirty="0">
                <a:effectLst/>
                <a:latin typeface="-apple-system"/>
              </a:rPr>
              <a:t>Display the names of the unique launch sites in the space mission</a:t>
            </a:r>
            <a:endParaRPr lang="ar-SA" sz="1800" i="0" dirty="0">
              <a:effectLst/>
              <a:latin typeface="-apple-system"/>
            </a:endParaRPr>
          </a:p>
          <a:p>
            <a:pPr algn="l"/>
            <a:r>
              <a:rPr lang="en-US" sz="1800" i="0" dirty="0">
                <a:effectLst/>
                <a:latin typeface="-apple-system"/>
              </a:rPr>
              <a:t>Display 5 records where launch sites begin with the string 'CCA’</a:t>
            </a:r>
            <a:endParaRPr lang="ar-SA" sz="1800" i="0" dirty="0">
              <a:effectLst/>
              <a:latin typeface="-apple-system"/>
            </a:endParaRPr>
          </a:p>
          <a:p>
            <a:pPr algn="l"/>
            <a:r>
              <a:rPr lang="en-US" sz="1800" i="0" dirty="0">
                <a:effectLst/>
                <a:latin typeface="-apple-system"/>
              </a:rPr>
              <a:t>Display the total payload mass carried by boosters launched by NASA (CRS)</a:t>
            </a:r>
            <a:endParaRPr lang="ar-SA" sz="1800" i="0" dirty="0">
              <a:effectLst/>
              <a:latin typeface="-apple-system"/>
            </a:endParaRPr>
          </a:p>
          <a:p>
            <a:pPr algn="l"/>
            <a:r>
              <a:rPr lang="en-US" sz="1800" i="0" dirty="0">
                <a:effectLst/>
                <a:latin typeface="-apple-system"/>
              </a:rPr>
              <a:t>Display average payload mass carried by booster version F9 v1.1</a:t>
            </a:r>
          </a:p>
          <a:p>
            <a:pPr algn="l"/>
            <a:r>
              <a:rPr lang="en-US" sz="1800" i="0" dirty="0">
                <a:effectLst/>
                <a:latin typeface="-apple-system"/>
              </a:rPr>
              <a:t>List the date when the first </a:t>
            </a:r>
            <a:r>
              <a:rPr lang="en-US" sz="1800" i="0" dirty="0" err="1">
                <a:effectLst/>
                <a:latin typeface="-apple-system"/>
              </a:rPr>
              <a:t>succesful</a:t>
            </a:r>
            <a:r>
              <a:rPr lang="en-US" sz="1800" i="0" dirty="0">
                <a:effectLst/>
                <a:latin typeface="-apple-system"/>
              </a:rPr>
              <a:t> landing outcome in ground pad was </a:t>
            </a:r>
            <a:r>
              <a:rPr lang="en-US" sz="1800" i="0" dirty="0" err="1">
                <a:effectLst/>
                <a:latin typeface="-apple-system"/>
              </a:rPr>
              <a:t>acheived</a:t>
            </a:r>
            <a:r>
              <a:rPr lang="en-US" sz="1800" i="0" dirty="0">
                <a:effectLst/>
                <a:latin typeface="-apple-system"/>
              </a:rPr>
              <a:t>.</a:t>
            </a:r>
            <a:endParaRPr lang="ar-SA" sz="1800" i="0" dirty="0">
              <a:effectLst/>
              <a:latin typeface="-apple-system"/>
            </a:endParaRPr>
          </a:p>
          <a:p>
            <a:pPr algn="l"/>
            <a:r>
              <a:rPr lang="en-US" sz="1800" i="0" dirty="0">
                <a:effectLst/>
                <a:latin typeface="-apple-system"/>
              </a:rPr>
              <a:t>List the names of the boosters which have success in drone ship and have payload mass greater than 4000 but less than 6000</a:t>
            </a:r>
            <a:endParaRPr lang="ar-SA" sz="1800" i="0" dirty="0">
              <a:effectLst/>
              <a:latin typeface="-apple-system"/>
            </a:endParaRPr>
          </a:p>
          <a:p>
            <a:pPr algn="l"/>
            <a:r>
              <a:rPr lang="en-US" sz="1800" i="0" dirty="0">
                <a:effectLst/>
                <a:latin typeface="-apple-system"/>
              </a:rPr>
              <a:t>List the total number of successful and failure mission outcomes</a:t>
            </a:r>
            <a:endParaRPr lang="ar-SA" sz="1800" i="0" dirty="0">
              <a:effectLst/>
              <a:latin typeface="-apple-system"/>
            </a:endParaRPr>
          </a:p>
          <a:p>
            <a:pPr algn="l"/>
            <a:r>
              <a:rPr lang="en-US" sz="1800" i="0" dirty="0">
                <a:effectLst/>
                <a:latin typeface="-apple-system"/>
              </a:rPr>
              <a:t>List the names of the </a:t>
            </a:r>
            <a:r>
              <a:rPr lang="en-US" sz="1800" i="0" dirty="0" err="1">
                <a:effectLst/>
                <a:latin typeface="-apple-system"/>
              </a:rPr>
              <a:t>booster_versions</a:t>
            </a:r>
            <a:r>
              <a:rPr lang="en-US" sz="1800" i="0" dirty="0">
                <a:effectLst/>
                <a:latin typeface="-apple-system"/>
              </a:rPr>
              <a:t> which have carried the maximum payload mass.</a:t>
            </a:r>
            <a:endParaRPr lang="ar-SA" sz="1800" i="0" dirty="0">
              <a:effectLst/>
              <a:latin typeface="-apple-system"/>
            </a:endParaRPr>
          </a:p>
          <a:p>
            <a:pPr algn="l"/>
            <a:r>
              <a:rPr lang="en-US" sz="1800" i="0" dirty="0">
                <a:effectLst/>
                <a:latin typeface="-apple-system"/>
              </a:rPr>
              <a:t>List the records which will display the month names, failure </a:t>
            </a:r>
            <a:r>
              <a:rPr lang="en-US" sz="1800" i="0" dirty="0" err="1">
                <a:effectLst/>
                <a:latin typeface="-apple-system"/>
              </a:rPr>
              <a:t>landing_outcomes</a:t>
            </a:r>
            <a:r>
              <a:rPr lang="en-US" sz="1800" i="0" dirty="0">
                <a:effectLst/>
                <a:latin typeface="-apple-system"/>
              </a:rPr>
              <a:t> in drone ship ,booster versions, </a:t>
            </a:r>
            <a:r>
              <a:rPr lang="en-US" sz="1800" i="0" dirty="0" err="1">
                <a:effectLst/>
                <a:latin typeface="-apple-system"/>
              </a:rPr>
              <a:t>launch_site</a:t>
            </a:r>
            <a:r>
              <a:rPr lang="en-US" sz="1800" i="0" dirty="0">
                <a:effectLst/>
                <a:latin typeface="-apple-system"/>
              </a:rPr>
              <a:t> for the months in year 2015.</a:t>
            </a:r>
            <a:endParaRPr lang="ar-SA" sz="1800" i="0" dirty="0">
              <a:effectLst/>
              <a:latin typeface="-apple-system"/>
            </a:endParaRPr>
          </a:p>
          <a:p>
            <a:pPr algn="l"/>
            <a:r>
              <a:rPr lang="en-US" sz="1800" i="0" dirty="0">
                <a:effectLst/>
                <a:latin typeface="-apple-system"/>
              </a:rPr>
              <a:t>Rank the count of landing outcomes (such as Failure (drone ship) or Success (ground pad)) between the date 2010-06-04 and 2017-03-20</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مربع نص 1">
            <a:extLst>
              <a:ext uri="{FF2B5EF4-FFF2-40B4-BE49-F238E27FC236}">
                <a16:creationId xmlns:a16="http://schemas.microsoft.com/office/drawing/2014/main" id="{15065543-3CDD-FBBD-ED15-1EBC755BE673}"/>
              </a:ext>
            </a:extLst>
          </p:cNvPr>
          <p:cNvSpPr txBox="1"/>
          <p:nvPr/>
        </p:nvSpPr>
        <p:spPr>
          <a:xfrm>
            <a:off x="9800166" y="6170613"/>
            <a:ext cx="1089507" cy="369332"/>
          </a:xfrm>
          <a:prstGeom prst="rect">
            <a:avLst/>
          </a:prstGeom>
          <a:solidFill>
            <a:schemeClr val="bg1"/>
          </a:solidFill>
        </p:spPr>
        <p:txBody>
          <a:bodyPr wrap="square" rtlCol="0">
            <a:spAutoFit/>
          </a:bodyPr>
          <a:lstStyle/>
          <a:p>
            <a:r>
              <a:rPr lang="en-US" dirty="0">
                <a:hlinkClick r:id="rId3"/>
              </a:rPr>
              <a:t>GitHub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l">
              <a:buNone/>
            </a:pPr>
            <a:r>
              <a:rPr lang="en-US" sz="2400" b="1" i="0" dirty="0">
                <a:solidFill>
                  <a:srgbClr val="000000"/>
                </a:solidFill>
                <a:effectLst/>
                <a:latin typeface="-apple-system"/>
              </a:rPr>
              <a:t>Markers of all Launch Sites:</a:t>
            </a:r>
          </a:p>
          <a:p>
            <a:pPr algn="l">
              <a:buFont typeface="Arial" panose="020B0604020202020204" pitchFamily="34" charset="0"/>
              <a:buChar char="•"/>
            </a:pPr>
            <a:r>
              <a:rPr lang="en-US" sz="1800" b="0" i="0" dirty="0">
                <a:solidFill>
                  <a:srgbClr val="000000"/>
                </a:solidFill>
                <a:effectLst/>
                <a:latin typeface="-apple-system"/>
              </a:rPr>
              <a:t>A marker with a circle, popup label, and text label of the NASA Johnson Space Center was added using its latitude and longitude coordinates as the starting location.</a:t>
            </a:r>
          </a:p>
          <a:p>
            <a:pPr algn="l">
              <a:buFont typeface="Arial" panose="020B0604020202020204" pitchFamily="34" charset="0"/>
              <a:buChar char="•"/>
            </a:pPr>
            <a:r>
              <a:rPr lang="en-US" sz="1800" b="0" i="0" dirty="0">
                <a:solidFill>
                  <a:srgbClr val="000000"/>
                </a:solidFill>
                <a:effectLst/>
                <a:latin typeface="-apple-system"/>
              </a:rPr>
              <a:t>Markers with circles, popup labels, and text labels of all Launch Sites were added using their latitude and longitude coordinates to display their geographical locations and proximity to the Equator and coasts.</a:t>
            </a:r>
            <a:br>
              <a:rPr lang="en-US" sz="1800" b="0" i="0" dirty="0">
                <a:solidFill>
                  <a:srgbClr val="000000"/>
                </a:solidFill>
                <a:effectLst/>
                <a:latin typeface="-apple-system"/>
              </a:rPr>
            </a:br>
            <a:r>
              <a:rPr lang="en-US" sz="1800" b="0" i="0" dirty="0">
                <a:solidFill>
                  <a:srgbClr val="000000"/>
                </a:solidFill>
                <a:effectLst/>
                <a:latin typeface="-apple-system"/>
              </a:rPr>
              <a:t>Colored markers of the launch outcomes for each Launch Site:</a:t>
            </a:r>
          </a:p>
          <a:p>
            <a:pPr algn="l">
              <a:buFont typeface="Arial" panose="020B0604020202020204" pitchFamily="34" charset="0"/>
              <a:buChar char="•"/>
            </a:pPr>
            <a:r>
              <a:rPr lang="en-US" sz="1800" b="0" i="0" dirty="0">
                <a:solidFill>
                  <a:srgbClr val="000000"/>
                </a:solidFill>
                <a:effectLst/>
                <a:latin typeface="-apple-system"/>
              </a:rPr>
              <a:t>Colored markers indicating success (green) and failed (red) launches were added using a Marker Cluster to identify launch sites with relatively high success rates.</a:t>
            </a:r>
            <a:br>
              <a:rPr lang="en-US" sz="1800" b="0" i="0" dirty="0">
                <a:solidFill>
                  <a:srgbClr val="000000"/>
                </a:solidFill>
                <a:effectLst/>
                <a:latin typeface="-apple-system"/>
              </a:rPr>
            </a:br>
            <a:r>
              <a:rPr lang="en-US" sz="1800" b="0" i="0" dirty="0">
                <a:solidFill>
                  <a:srgbClr val="000000"/>
                </a:solidFill>
                <a:effectLst/>
                <a:latin typeface="-apple-system"/>
              </a:rPr>
              <a:t>Distances between a Launch Site and its proximities:</a:t>
            </a:r>
          </a:p>
          <a:p>
            <a:pPr algn="l">
              <a:buFont typeface="Arial" panose="020B0604020202020204" pitchFamily="34" charset="0"/>
              <a:buChar char="•"/>
            </a:pPr>
            <a:r>
              <a:rPr lang="en-US" sz="1800" b="0" i="0" dirty="0">
                <a:solidFill>
                  <a:srgbClr val="000000"/>
                </a:solidFill>
                <a:effectLst/>
                <a:latin typeface="-apple-system"/>
              </a:rPr>
              <a:t>Colored lines were added to illustrate the distances between the Launch Site and its proximities such as the railway and coastline.</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مربع نص 1">
            <a:extLst>
              <a:ext uri="{FF2B5EF4-FFF2-40B4-BE49-F238E27FC236}">
                <a16:creationId xmlns:a16="http://schemas.microsoft.com/office/drawing/2014/main" id="{86D4E359-F91A-6581-3CD4-35320DA54D19}"/>
              </a:ext>
            </a:extLst>
          </p:cNvPr>
          <p:cNvSpPr txBox="1"/>
          <p:nvPr/>
        </p:nvSpPr>
        <p:spPr>
          <a:xfrm>
            <a:off x="9661620" y="6041726"/>
            <a:ext cx="1089507" cy="369332"/>
          </a:xfrm>
          <a:prstGeom prst="rect">
            <a:avLst/>
          </a:prstGeom>
          <a:solidFill>
            <a:schemeClr val="bg1"/>
          </a:solidFill>
        </p:spPr>
        <p:txBody>
          <a:bodyPr wrap="square" rtlCol="0">
            <a:spAutoFit/>
          </a:bodyPr>
          <a:lstStyle/>
          <a:p>
            <a:r>
              <a:rPr lang="en-US" dirty="0">
                <a:hlinkClick r:id="rId2"/>
              </a:rPr>
              <a:t>GitHub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l">
              <a:buNone/>
            </a:pPr>
            <a:r>
              <a:rPr lang="en-US" sz="2000" b="1" i="0" dirty="0">
                <a:solidFill>
                  <a:srgbClr val="000000"/>
                </a:solidFill>
                <a:effectLst/>
                <a:latin typeface="-apple-system"/>
              </a:rPr>
              <a:t>Launch Sites Dropdown List:</a:t>
            </a:r>
          </a:p>
          <a:p>
            <a:pPr algn="l">
              <a:buFont typeface="Arial" panose="020B0604020202020204" pitchFamily="34" charset="0"/>
              <a:buChar char="•"/>
            </a:pPr>
            <a:r>
              <a:rPr lang="en-US" sz="1600" b="0" i="0" dirty="0">
                <a:solidFill>
                  <a:srgbClr val="000000"/>
                </a:solidFill>
                <a:effectLst/>
                <a:latin typeface="-apple-system"/>
              </a:rPr>
              <a:t>Implemented a dropdown list to allow users to select a Launch Site.</a:t>
            </a:r>
          </a:p>
          <a:p>
            <a:pPr marL="0" indent="0" algn="l">
              <a:buNone/>
            </a:pPr>
            <a:r>
              <a:rPr lang="en-US" sz="2000" b="1" i="0" dirty="0">
                <a:solidFill>
                  <a:srgbClr val="000000"/>
                </a:solidFill>
                <a:effectLst/>
                <a:latin typeface="-apple-system"/>
              </a:rPr>
              <a:t>Pie Chart showing Success Launches (All Sites/Certain Site):</a:t>
            </a:r>
          </a:p>
          <a:p>
            <a:pPr algn="l">
              <a:buFont typeface="Arial" panose="020B0604020202020204" pitchFamily="34" charset="0"/>
              <a:buChar char="•"/>
            </a:pPr>
            <a:r>
              <a:rPr lang="en-US" sz="1600" b="0" i="0" dirty="0">
                <a:solidFill>
                  <a:srgbClr val="000000"/>
                </a:solidFill>
                <a:effectLst/>
                <a:latin typeface="-apple-system"/>
              </a:rPr>
              <a:t>Created a pie chart to display the total count of successful launches for all sites, and if a specific Launch Site is selected, the chart shows the success vs. failed counts for that site.</a:t>
            </a:r>
          </a:p>
          <a:p>
            <a:pPr marL="0" indent="0" algn="l">
              <a:buNone/>
            </a:pPr>
            <a:r>
              <a:rPr lang="en-US" sz="2000" b="1" i="0" dirty="0">
                <a:solidFill>
                  <a:srgbClr val="000000"/>
                </a:solidFill>
                <a:effectLst/>
                <a:latin typeface="-apple-system"/>
              </a:rPr>
              <a:t>Slider of Payload Mass Range:</a:t>
            </a:r>
          </a:p>
          <a:p>
            <a:pPr algn="l">
              <a:buFont typeface="Arial" panose="020B0604020202020204" pitchFamily="34" charset="0"/>
              <a:buChar char="•"/>
            </a:pPr>
            <a:r>
              <a:rPr lang="en-US" sz="1600" b="0" i="0" dirty="0">
                <a:solidFill>
                  <a:srgbClr val="000000"/>
                </a:solidFill>
                <a:effectLst/>
                <a:latin typeface="-apple-system"/>
              </a:rPr>
              <a:t>Added a slider that allows users to select a range for the Payload mass.</a:t>
            </a:r>
          </a:p>
          <a:p>
            <a:pPr marL="0" indent="0" algn="l">
              <a:buNone/>
            </a:pPr>
            <a:r>
              <a:rPr lang="en-US" sz="2000" b="1" i="0" dirty="0">
                <a:solidFill>
                  <a:srgbClr val="000000"/>
                </a:solidFill>
                <a:effectLst/>
                <a:latin typeface="-apple-system"/>
              </a:rPr>
              <a:t>Scatter Chart of Payload Mass vs. Success Rate for the different Booster Versions:</a:t>
            </a:r>
          </a:p>
          <a:p>
            <a:pPr algn="l">
              <a:buFont typeface="Arial" panose="020B0604020202020204" pitchFamily="34" charset="0"/>
              <a:buChar char="•"/>
            </a:pPr>
            <a:r>
              <a:rPr lang="en-US" sz="1600" b="0" i="0" dirty="0">
                <a:solidFill>
                  <a:srgbClr val="000000"/>
                </a:solidFill>
                <a:effectLst/>
                <a:latin typeface="-apple-system"/>
              </a:rPr>
              <a:t>Generated a scatter chart to visualize the relationship between Payload mass and Launch Success rate for different Booster versions.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مربع نص 1">
            <a:extLst>
              <a:ext uri="{FF2B5EF4-FFF2-40B4-BE49-F238E27FC236}">
                <a16:creationId xmlns:a16="http://schemas.microsoft.com/office/drawing/2014/main" id="{64F2444F-6B8E-87B8-18E5-DF2498D05432}"/>
              </a:ext>
            </a:extLst>
          </p:cNvPr>
          <p:cNvSpPr txBox="1"/>
          <p:nvPr/>
        </p:nvSpPr>
        <p:spPr>
          <a:xfrm>
            <a:off x="9661620" y="6041726"/>
            <a:ext cx="1089507" cy="369332"/>
          </a:xfrm>
          <a:prstGeom prst="rect">
            <a:avLst/>
          </a:prstGeom>
          <a:solidFill>
            <a:schemeClr val="bg1"/>
          </a:solidFill>
        </p:spPr>
        <p:txBody>
          <a:bodyPr wrap="square" rtlCol="0">
            <a:spAutoFit/>
          </a:bodyPr>
          <a:lstStyle/>
          <a:p>
            <a:r>
              <a:rPr lang="en-US" dirty="0">
                <a:hlinkClick r:id="rId2"/>
              </a:rPr>
              <a:t>GitHub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buFont typeface="+mj-lt"/>
              <a:buAutoNum type="arabicPeriod"/>
            </a:pPr>
            <a:r>
              <a:rPr lang="en-US" sz="2000" b="0" i="0" dirty="0">
                <a:solidFill>
                  <a:srgbClr val="000000"/>
                </a:solidFill>
                <a:effectLst/>
                <a:latin typeface="-apple-system"/>
              </a:rPr>
              <a:t>Creating a NumPy array from the "Class" column in the data.</a:t>
            </a:r>
          </a:p>
          <a:p>
            <a:pPr algn="l">
              <a:buFont typeface="+mj-lt"/>
              <a:buAutoNum type="arabicPeriod"/>
            </a:pPr>
            <a:r>
              <a:rPr lang="en-US" sz="2000" b="0" i="0" dirty="0">
                <a:solidFill>
                  <a:srgbClr val="000000"/>
                </a:solidFill>
                <a:effectLst/>
                <a:latin typeface="-apple-system"/>
              </a:rPr>
              <a:t>Standardizing the data using </a:t>
            </a:r>
            <a:r>
              <a:rPr lang="en-US" sz="2000" b="0" i="0" dirty="0" err="1">
                <a:solidFill>
                  <a:srgbClr val="000000"/>
                </a:solidFill>
                <a:effectLst/>
                <a:latin typeface="-apple-system"/>
              </a:rPr>
              <a:t>StandardScaler</a:t>
            </a:r>
            <a:r>
              <a:rPr lang="en-US" sz="2000" b="0" i="0" dirty="0">
                <a:solidFill>
                  <a:srgbClr val="000000"/>
                </a:solidFill>
                <a:effectLst/>
                <a:latin typeface="-apple-system"/>
              </a:rPr>
              <a:t>, and then fitting and transforming it.</a:t>
            </a:r>
          </a:p>
          <a:p>
            <a:pPr algn="l">
              <a:buFont typeface="+mj-lt"/>
              <a:buAutoNum type="arabicPeriod"/>
            </a:pPr>
            <a:r>
              <a:rPr lang="en-US" sz="2000" b="0" i="0" dirty="0">
                <a:solidFill>
                  <a:srgbClr val="000000"/>
                </a:solidFill>
                <a:effectLst/>
                <a:latin typeface="-apple-system"/>
              </a:rPr>
              <a:t>Splitting the data into training and testing sets using the </a:t>
            </a:r>
            <a:r>
              <a:rPr lang="en-US" sz="2000" b="0" i="0" dirty="0" err="1">
                <a:solidFill>
                  <a:srgbClr val="000000"/>
                </a:solidFill>
                <a:effectLst/>
                <a:latin typeface="-apple-system"/>
              </a:rPr>
              <a:t>train_test_split</a:t>
            </a:r>
            <a:r>
              <a:rPr lang="en-US" sz="2000" b="0" i="0" dirty="0">
                <a:solidFill>
                  <a:srgbClr val="000000"/>
                </a:solidFill>
                <a:effectLst/>
                <a:latin typeface="-apple-system"/>
              </a:rPr>
              <a:t> function.</a:t>
            </a:r>
          </a:p>
          <a:p>
            <a:pPr algn="l">
              <a:buFont typeface="+mj-lt"/>
              <a:buAutoNum type="arabicPeriod"/>
            </a:pPr>
            <a:r>
              <a:rPr lang="en-US" sz="2000" b="0" i="0" dirty="0">
                <a:solidFill>
                  <a:srgbClr val="000000"/>
                </a:solidFill>
                <a:effectLst/>
                <a:latin typeface="-apple-system"/>
              </a:rPr>
              <a:t>Creating a </a:t>
            </a:r>
            <a:r>
              <a:rPr lang="en-US" sz="2000" b="0" i="0" dirty="0" err="1">
                <a:solidFill>
                  <a:srgbClr val="000000"/>
                </a:solidFill>
                <a:effectLst/>
                <a:latin typeface="-apple-system"/>
              </a:rPr>
              <a:t>GridSearchCV</a:t>
            </a:r>
            <a:r>
              <a:rPr lang="en-US" sz="2000" b="0" i="0" dirty="0">
                <a:solidFill>
                  <a:srgbClr val="000000"/>
                </a:solidFill>
                <a:effectLst/>
                <a:latin typeface="-apple-system"/>
              </a:rPr>
              <a:t> object with cv=10 to find the best parameters.</a:t>
            </a:r>
          </a:p>
          <a:p>
            <a:pPr algn="l">
              <a:buFont typeface="+mj-lt"/>
              <a:buAutoNum type="arabicPeriod"/>
            </a:pPr>
            <a:r>
              <a:rPr lang="en-US" sz="2000" b="0" i="0" dirty="0">
                <a:solidFill>
                  <a:srgbClr val="000000"/>
                </a:solidFill>
                <a:effectLst/>
                <a:latin typeface="-apple-system"/>
              </a:rPr>
              <a:t>Applying </a:t>
            </a:r>
            <a:r>
              <a:rPr lang="en-US" sz="2000" b="0" i="0" dirty="0" err="1">
                <a:solidFill>
                  <a:srgbClr val="000000"/>
                </a:solidFill>
                <a:effectLst/>
                <a:latin typeface="-apple-system"/>
              </a:rPr>
              <a:t>GridSearchCV</a:t>
            </a:r>
            <a:r>
              <a:rPr lang="en-US" sz="2000" b="0" i="0" dirty="0">
                <a:solidFill>
                  <a:srgbClr val="000000"/>
                </a:solidFill>
                <a:effectLst/>
                <a:latin typeface="-apple-system"/>
              </a:rPr>
              <a:t> on </a:t>
            </a:r>
            <a:r>
              <a:rPr lang="en-US" sz="2000" b="0" i="0" dirty="0" err="1">
                <a:solidFill>
                  <a:srgbClr val="000000"/>
                </a:solidFill>
                <a:effectLst/>
                <a:latin typeface="-apple-system"/>
              </a:rPr>
              <a:t>LogReg</a:t>
            </a:r>
            <a:r>
              <a:rPr lang="en-US" sz="2000" b="0" i="0" dirty="0">
                <a:solidFill>
                  <a:srgbClr val="000000"/>
                </a:solidFill>
                <a:effectLst/>
                <a:latin typeface="-apple-system"/>
              </a:rPr>
              <a:t>, SVM, Decision Tree, and KNN models.</a:t>
            </a:r>
          </a:p>
          <a:p>
            <a:pPr algn="l">
              <a:buFont typeface="+mj-lt"/>
              <a:buAutoNum type="arabicPeriod"/>
            </a:pPr>
            <a:r>
              <a:rPr lang="en-US" sz="2000" b="0" i="0" dirty="0">
                <a:solidFill>
                  <a:srgbClr val="000000"/>
                </a:solidFill>
                <a:effectLst/>
                <a:latin typeface="-apple-system"/>
              </a:rPr>
              <a:t>Calculating the accuracy on the test data using the .score() method for all models.</a:t>
            </a:r>
          </a:p>
          <a:p>
            <a:pPr algn="l">
              <a:buFont typeface="+mj-lt"/>
              <a:buAutoNum type="arabicPeriod"/>
            </a:pPr>
            <a:r>
              <a:rPr lang="en-US" sz="2000" b="0" i="0" dirty="0">
                <a:solidFill>
                  <a:srgbClr val="000000"/>
                </a:solidFill>
                <a:effectLst/>
                <a:latin typeface="-apple-system"/>
              </a:rPr>
              <a:t>Examining the confusion matrix for all models.</a:t>
            </a:r>
          </a:p>
          <a:p>
            <a:pPr algn="l">
              <a:buFont typeface="+mj-lt"/>
              <a:buAutoNum type="arabicPeriod"/>
            </a:pPr>
            <a:r>
              <a:rPr lang="en-US" sz="2000" b="0" i="0" dirty="0">
                <a:solidFill>
                  <a:srgbClr val="000000"/>
                </a:solidFill>
                <a:effectLst/>
                <a:latin typeface="-apple-system"/>
              </a:rPr>
              <a:t>Finding the method that performs best by examining the Jaccard score and F1 score metrics.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مربع نص 1">
            <a:extLst>
              <a:ext uri="{FF2B5EF4-FFF2-40B4-BE49-F238E27FC236}">
                <a16:creationId xmlns:a16="http://schemas.microsoft.com/office/drawing/2014/main" id="{4DDE4E2F-9EE6-AF4C-999F-D06EBD40A6C9}"/>
              </a:ext>
            </a:extLst>
          </p:cNvPr>
          <p:cNvSpPr txBox="1"/>
          <p:nvPr/>
        </p:nvSpPr>
        <p:spPr>
          <a:xfrm>
            <a:off x="9661620" y="6041726"/>
            <a:ext cx="1089507" cy="369332"/>
          </a:xfrm>
          <a:prstGeom prst="rect">
            <a:avLst/>
          </a:prstGeom>
          <a:solidFill>
            <a:schemeClr val="bg1"/>
          </a:solidFill>
        </p:spPr>
        <p:txBody>
          <a:bodyPr wrap="square" rtlCol="0">
            <a:spAutoFit/>
          </a:bodyPr>
          <a:lstStyle/>
          <a:p>
            <a:r>
              <a:rPr lang="en-US" dirty="0">
                <a:hlinkClick r:id="rId2"/>
              </a:rPr>
              <a:t>GitHub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Results</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Exploratory data analysis results</a:t>
            </a:r>
          </a:p>
          <a:p>
            <a:pPr>
              <a:spcBef>
                <a:spcPts val="1400"/>
              </a:spcBef>
              <a:buFont typeface="Arial" panose="020B0604020202020204" pitchFamily="34" charset="0"/>
              <a:buChar char="•"/>
            </a:pPr>
            <a:r>
              <a:rPr lang="en-US" sz="2200">
                <a:solidFill>
                  <a:schemeClr val="tx1"/>
                </a:solidFill>
                <a:latin typeface="+mn-lt"/>
              </a:rPr>
              <a:t>Interactive analytics demo in screenshots</a:t>
            </a:r>
          </a:p>
          <a:p>
            <a:pPr>
              <a:spcBef>
                <a:spcPts val="1400"/>
              </a:spcBef>
              <a:buFont typeface="Arial" panose="020B0604020202020204" pitchFamily="34" charset="0"/>
              <a:buChar char="•"/>
            </a:pPr>
            <a:r>
              <a:rPr lang="en-US" sz="2200">
                <a:solidFill>
                  <a:schemeClr val="tx1"/>
                </a:solidFill>
                <a:latin typeface="+mn-lt"/>
              </a:rPr>
              <a:t>Predictive analysis results</a:t>
            </a:r>
          </a:p>
          <a:p>
            <a:pPr lvl="1">
              <a:buFont typeface="Arial" panose="020B0604020202020204" pitchFamily="34" charset="0"/>
              <a:buChar char="•"/>
            </a:pPr>
            <a:endParaRPr lang="en-US" sz="2200">
              <a:solidFill>
                <a:schemeClr val="tx1"/>
              </a:solidFill>
              <a:latin typeface="+mn-lt"/>
            </a:endParaRPr>
          </a:p>
          <a:p>
            <a:pPr marL="457200" lvl="1">
              <a:buFont typeface="Arial" panose="020B0604020202020204" pitchFamily="34" charset="0"/>
              <a:buChar char="•"/>
            </a:pPr>
            <a:endParaRPr lang="en-US" sz="2200">
              <a:solidFill>
                <a:schemeClr val="tx1"/>
              </a:solidFill>
              <a:latin typeface="+mn-lt"/>
            </a:endParaRPr>
          </a:p>
        </p:txBody>
      </p:sp>
      <p:pic>
        <p:nvPicPr>
          <p:cNvPr id="12" name="Graphic 11" descr="خطه الاختبار">
            <a:extLst>
              <a:ext uri="{FF2B5EF4-FFF2-40B4-BE49-F238E27FC236}">
                <a16:creationId xmlns:a16="http://schemas.microsoft.com/office/drawing/2014/main" id="{3DB7C2EE-568D-496C-74A6-93F61DDBC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7236" y="640080"/>
            <a:ext cx="5577840" cy="5577840"/>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Launch Site</a:t>
            </a:r>
          </a:p>
        </p:txBody>
      </p:sp>
      <p:pic>
        <p:nvPicPr>
          <p:cNvPr id="6" name="صورة 5">
            <a:extLst>
              <a:ext uri="{FF2B5EF4-FFF2-40B4-BE49-F238E27FC236}">
                <a16:creationId xmlns:a16="http://schemas.microsoft.com/office/drawing/2014/main" id="{9E9729D0-7A16-6628-4126-54CF3794BCE2}"/>
              </a:ext>
            </a:extLst>
          </p:cNvPr>
          <p:cNvPicPr>
            <a:picLocks noChangeAspect="1"/>
          </p:cNvPicPr>
          <p:nvPr/>
        </p:nvPicPr>
        <p:blipFill>
          <a:blip r:embed="rId3"/>
          <a:stretch>
            <a:fillRect/>
          </a:stretch>
        </p:blipFill>
        <p:spPr>
          <a:xfrm>
            <a:off x="556592" y="1098735"/>
            <a:ext cx="11139778" cy="217225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marL="0" indent="0">
              <a:spcBef>
                <a:spcPts val="1400"/>
              </a:spcBef>
              <a:buNone/>
            </a:pPr>
            <a:r>
              <a:rPr lang="en-US" sz="1100" b="0" i="0" dirty="0">
                <a:effectLst/>
              </a:rPr>
              <a:t>• The earliest flights in the dataset were unsuccessful, while the latest flights were all successful. This indicates a potential improvement in launch success over time.</a:t>
            </a:r>
            <a:br>
              <a:rPr lang="en-US" sz="1100" dirty="0"/>
            </a:br>
            <a:r>
              <a:rPr lang="en-US" sz="1100" b="0" i="0" dirty="0">
                <a:effectLst/>
              </a:rPr>
              <a:t>• The CCAFS SLC 40 launch site accounts for approximately half of all launches in the dataset, suggesting it is a commonly used site.</a:t>
            </a:r>
            <a:br>
              <a:rPr lang="en-US" sz="1100" dirty="0"/>
            </a:br>
            <a:r>
              <a:rPr lang="en-US" sz="1100" b="0" i="0" dirty="0">
                <a:effectLst/>
              </a:rPr>
              <a:t>• The VAFB SLC 4E and KSC LC 39A launch sites have shown higher success rates compared to other sites. This implies that these sites may have better launch conditions or operational procedures.</a:t>
            </a:r>
            <a:br>
              <a:rPr lang="en-US" sz="1100" dirty="0"/>
            </a:br>
            <a:r>
              <a:rPr lang="en-US" sz="1100" b="0" i="0" dirty="0">
                <a:effectLst/>
              </a:rPr>
              <a:t>• Based on the observed data, it can be inferred that newer launches tend to have a higher rate of success. This suggests that advancements in technology or improved launch processes contribute to increased success rates over time.</a:t>
            </a:r>
            <a:endParaRPr lang="en-US" sz="1100" dirty="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35BBB5A0-FE1A-1C5D-3E51-045F2CE1BB5C}"/>
              </a:ext>
            </a:extLst>
          </p:cNvPr>
          <p:cNvGraphicFramePr/>
          <p:nvPr>
            <p:extLst>
              <p:ext uri="{D42A27DB-BD31-4B8C-83A1-F6EECF244321}">
                <p14:modId xmlns:p14="http://schemas.microsoft.com/office/powerpoint/2010/main" val="183231143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Launch Site</a:t>
            </a:r>
          </a:p>
        </p:txBody>
      </p:sp>
      <p:pic>
        <p:nvPicPr>
          <p:cNvPr id="10" name="صورة 9">
            <a:extLst>
              <a:ext uri="{FF2B5EF4-FFF2-40B4-BE49-F238E27FC236}">
                <a16:creationId xmlns:a16="http://schemas.microsoft.com/office/drawing/2014/main" id="{E0C6A4D5-6471-DDC4-B5D5-77EA71781853}"/>
              </a:ext>
            </a:extLst>
          </p:cNvPr>
          <p:cNvPicPr>
            <a:picLocks noChangeAspect="1"/>
          </p:cNvPicPr>
          <p:nvPr/>
        </p:nvPicPr>
        <p:blipFill>
          <a:blip r:embed="rId3"/>
          <a:stretch>
            <a:fillRect/>
          </a:stretch>
        </p:blipFill>
        <p:spPr>
          <a:xfrm>
            <a:off x="556592" y="1098735"/>
            <a:ext cx="11139778" cy="2172254"/>
          </a:xfrm>
          <a:prstGeom prst="rect">
            <a:avLst/>
          </a:prstGeom>
        </p:spPr>
      </p:pic>
      <p:sp>
        <p:nvSpPr>
          <p:cNvPr id="7" name="Content Placeholder 2">
            <a:extLst>
              <a:ext uri="{FF2B5EF4-FFF2-40B4-BE49-F238E27FC236}">
                <a16:creationId xmlns:a16="http://schemas.microsoft.com/office/drawing/2014/main" id="{2653F26F-F896-A22D-E171-5D6F3F317D23}"/>
              </a:ext>
            </a:extLst>
          </p:cNvPr>
          <p:cNvSpPr txBox="1">
            <a:spLocks/>
          </p:cNvSpPr>
          <p:nvPr/>
        </p:nvSpPr>
        <p:spPr>
          <a:xfrm>
            <a:off x="5246415" y="4230094"/>
            <a:ext cx="6235268" cy="18001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100" b="0" i="0" dirty="0">
                <a:effectLst/>
              </a:rPr>
              <a:t>• The data analysis reveals that there is a positive correlation between the payload mass and the success rate for each launch site. In other words, as the payload mass increases, the likelihood of a successful launch also increases.</a:t>
            </a:r>
            <a:br>
              <a:rPr lang="en-US" sz="1100" dirty="0"/>
            </a:br>
            <a:r>
              <a:rPr lang="en-US" sz="1100" b="0" i="0" dirty="0">
                <a:effectLst/>
              </a:rPr>
              <a:t>• It is observed that a majority of launches with a payload mass exceeding 7000 kg have been successful. This suggests that the launch sites have the capability and infrastructure to handle larger payloads effectively.</a:t>
            </a:r>
            <a:br>
              <a:rPr lang="en-US" sz="1100" dirty="0"/>
            </a:br>
            <a:r>
              <a:rPr lang="en-US" sz="1100" b="0" i="0" dirty="0">
                <a:effectLst/>
              </a:rPr>
              <a:t>• Moreover, the specific launch site KSC LC 39A stands out with a 100% success rate for payload masses under 5500 kg as well. This indicates that the site has demonstrated consistent success even for relatively lower payload masses, showcasing its reliability and efficiency.</a:t>
            </a:r>
            <a:endParaRPr lang="en-US" sz="1100" dirty="0"/>
          </a:p>
        </p:txBody>
      </p:sp>
      <p:sp>
        <p:nvSpPr>
          <p:cNvPr id="45" name="Rectangle 4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20</a:t>
            </a:fld>
            <a:endParaRPr lang="en-US" sz="1100">
              <a:solidFill>
                <a:srgbClr val="FFFFFF"/>
              </a:solidFill>
              <a:latin typeface="+mn-lt"/>
            </a:endParaRPr>
          </a:p>
        </p:txBody>
      </p:sp>
      <p:sp>
        <p:nvSpPr>
          <p:cNvPr id="2" name="Content Placeholder 2">
            <a:extLst>
              <a:ext uri="{FF2B5EF4-FFF2-40B4-BE49-F238E27FC236}">
                <a16:creationId xmlns:a16="http://schemas.microsoft.com/office/drawing/2014/main" id="{824E01CC-5460-D6C0-BE5E-D824ABE3741F}"/>
              </a:ext>
            </a:extLst>
          </p:cNvPr>
          <p:cNvSpPr txBox="1">
            <a:spLocks/>
          </p:cNvSpPr>
          <p:nvPr/>
        </p:nvSpPr>
        <p:spPr>
          <a:xfrm>
            <a:off x="770011" y="3444765"/>
            <a:ext cx="10515599" cy="26328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910119" y="572569"/>
            <a:ext cx="3380527" cy="16429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9811" y="2596242"/>
            <a:ext cx="3380527" cy="3652157"/>
          </a:xfrm>
          <a:prstGeom prst="rect">
            <a:avLst/>
          </a:prstGeom>
        </p:spPr>
        <p:txBody>
          <a:bodyPr vert="horz" lIns="91440" tIns="45720" rIns="91440" bIns="45720" rtlCol="0">
            <a:normAutofit/>
          </a:bodyPr>
          <a:lstStyle/>
          <a:p>
            <a:pPr marL="0" algn="just">
              <a:spcBef>
                <a:spcPts val="1400"/>
              </a:spcBef>
            </a:pPr>
            <a:r>
              <a:rPr lang="en-US" sz="1600" dirty="0">
                <a:solidFill>
                  <a:schemeClr val="tx2"/>
                </a:solidFill>
              </a:rPr>
              <a:t>Orbits with 100% success rate: - ES-L1, GEO, HEO, SSO</a:t>
            </a:r>
          </a:p>
          <a:p>
            <a:pPr marL="0" algn="just">
              <a:spcBef>
                <a:spcPts val="1400"/>
              </a:spcBef>
            </a:pPr>
            <a:r>
              <a:rPr lang="en-US" sz="1600" dirty="0">
                <a:solidFill>
                  <a:schemeClr val="tx2"/>
                </a:solidFill>
              </a:rPr>
              <a:t>Orbits with 0% success rate: - SO </a:t>
            </a:r>
          </a:p>
          <a:p>
            <a:pPr marL="0" algn="just">
              <a:spcBef>
                <a:spcPts val="1400"/>
              </a:spcBef>
            </a:pPr>
            <a:r>
              <a:rPr lang="en-US" sz="1600" dirty="0">
                <a:solidFill>
                  <a:schemeClr val="tx2"/>
                </a:solidFill>
              </a:rPr>
              <a:t> Orbits with success rate between 50% and 85%: - GTO, ISS, LEO, MEO, PO</a:t>
            </a:r>
          </a:p>
        </p:txBody>
      </p:sp>
      <p:pic>
        <p:nvPicPr>
          <p:cNvPr id="6" name="صورة 5">
            <a:extLst>
              <a:ext uri="{FF2B5EF4-FFF2-40B4-BE49-F238E27FC236}">
                <a16:creationId xmlns:a16="http://schemas.microsoft.com/office/drawing/2014/main" id="{C4E9CC88-342E-AF33-297E-96CAD78BC9EF}"/>
              </a:ext>
            </a:extLst>
          </p:cNvPr>
          <p:cNvPicPr>
            <a:picLocks noChangeAspect="1"/>
          </p:cNvPicPr>
          <p:nvPr/>
        </p:nvPicPr>
        <p:blipFill>
          <a:blip r:embed="rId2"/>
          <a:stretch>
            <a:fillRect/>
          </a:stretch>
        </p:blipFill>
        <p:spPr>
          <a:xfrm>
            <a:off x="4994031" y="1378371"/>
            <a:ext cx="6588369" cy="410125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445238" y="6356350"/>
            <a:ext cx="54864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2"/>
                </a:solidFill>
                <a:latin typeface="+mn-lt"/>
              </a:rPr>
              <a:pPr>
                <a:spcAft>
                  <a:spcPts val="600"/>
                </a:spcAft>
              </a:pPr>
              <a:t>21</a:t>
            </a:fld>
            <a:endParaRPr lang="en-US" sz="1200">
              <a:solidFill>
                <a:schemeClr val="tx2"/>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910119" y="572569"/>
            <a:ext cx="3380527" cy="16429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9811" y="2596243"/>
            <a:ext cx="3380527" cy="2653394"/>
          </a:xfrm>
          <a:prstGeom prst="rect">
            <a:avLst/>
          </a:prstGeom>
        </p:spPr>
        <p:txBody>
          <a:bodyPr vert="horz" lIns="91440" tIns="45720" rIns="91440" bIns="45720" rtlCol="0">
            <a:normAutofit/>
          </a:bodyPr>
          <a:lstStyle/>
          <a:p>
            <a:pPr marL="0" indent="0">
              <a:spcBef>
                <a:spcPts val="1400"/>
              </a:spcBef>
              <a:buNone/>
            </a:pPr>
            <a:r>
              <a:rPr lang="en-US" sz="1600" b="0" i="0" dirty="0">
                <a:solidFill>
                  <a:schemeClr val="tx2"/>
                </a:solidFill>
                <a:effectLst/>
              </a:rPr>
              <a:t>• In LEO orbit, there is a positive correlation between the success rate and the number of flights, indicating improved success with more launches.</a:t>
            </a:r>
            <a:br>
              <a:rPr lang="en-US" sz="1600" dirty="0">
                <a:solidFill>
                  <a:schemeClr val="tx2"/>
                </a:solidFill>
              </a:rPr>
            </a:br>
            <a:r>
              <a:rPr lang="en-US" sz="1600" b="0" i="0" dirty="0">
                <a:solidFill>
                  <a:schemeClr val="tx2"/>
                </a:solidFill>
                <a:effectLst/>
              </a:rPr>
              <a:t>• However, in GTO orbit, there is no apparent relationship between the flight number and the success rate, suggesting other factors influence success in this orbit.</a:t>
            </a:r>
            <a:endParaRPr lang="en-US" sz="1600" dirty="0">
              <a:solidFill>
                <a:schemeClr val="tx2"/>
              </a:solidFill>
            </a:endParaRPr>
          </a:p>
        </p:txBody>
      </p:sp>
      <p:pic>
        <p:nvPicPr>
          <p:cNvPr id="6" name="صورة 5">
            <a:extLst>
              <a:ext uri="{FF2B5EF4-FFF2-40B4-BE49-F238E27FC236}">
                <a16:creationId xmlns:a16="http://schemas.microsoft.com/office/drawing/2014/main" id="{502CD09F-97DA-8029-6C87-19D64D03A4A7}"/>
              </a:ext>
            </a:extLst>
          </p:cNvPr>
          <p:cNvPicPr>
            <a:picLocks noChangeAspect="1"/>
          </p:cNvPicPr>
          <p:nvPr/>
        </p:nvPicPr>
        <p:blipFill>
          <a:blip r:embed="rId2"/>
          <a:stretch>
            <a:fillRect/>
          </a:stretch>
        </p:blipFill>
        <p:spPr>
          <a:xfrm>
            <a:off x="4994031" y="1254839"/>
            <a:ext cx="6588369" cy="434832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445238" y="6356350"/>
            <a:ext cx="54864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2"/>
                </a:solidFill>
                <a:latin typeface="+mn-lt"/>
              </a:rPr>
              <a:pPr>
                <a:spcAft>
                  <a:spcPts val="600"/>
                </a:spcAft>
              </a:pPr>
              <a:t>22</a:t>
            </a:fld>
            <a:endParaRPr lang="en-US" sz="1200">
              <a:solidFill>
                <a:schemeClr val="tx2"/>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910119" y="572569"/>
            <a:ext cx="3380527" cy="16429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9811" y="2596242"/>
            <a:ext cx="3380527" cy="3652157"/>
          </a:xfrm>
          <a:prstGeom prst="rect">
            <a:avLst/>
          </a:prstGeom>
        </p:spPr>
        <p:txBody>
          <a:bodyPr vert="horz" lIns="91440" tIns="45720" rIns="91440" bIns="45720" rtlCol="0">
            <a:normAutofit/>
          </a:bodyPr>
          <a:lstStyle/>
          <a:p>
            <a:pPr marL="0">
              <a:spcBef>
                <a:spcPts val="1400"/>
              </a:spcBef>
            </a:pPr>
            <a:endParaRPr lang="en-US" sz="1600" dirty="0">
              <a:solidFill>
                <a:schemeClr val="tx2"/>
              </a:solidFill>
            </a:endParaRPr>
          </a:p>
          <a:p>
            <a:pPr marL="0" indent="0">
              <a:spcBef>
                <a:spcPts val="1400"/>
              </a:spcBef>
              <a:buNone/>
            </a:pPr>
            <a:r>
              <a:rPr lang="en-US" sz="1600" dirty="0">
                <a:solidFill>
                  <a:schemeClr val="tx2"/>
                </a:solidFill>
              </a:rPr>
              <a:t>• Heavy payloads have a negative influence on GTO orbits and positive on GTO and Polar LEO (ISS) orbits</a:t>
            </a:r>
          </a:p>
        </p:txBody>
      </p:sp>
      <p:pic>
        <p:nvPicPr>
          <p:cNvPr id="6" name="صورة 5">
            <a:extLst>
              <a:ext uri="{FF2B5EF4-FFF2-40B4-BE49-F238E27FC236}">
                <a16:creationId xmlns:a16="http://schemas.microsoft.com/office/drawing/2014/main" id="{9D18E68A-19E1-C1BF-EA6F-11F2086EFFF4}"/>
              </a:ext>
            </a:extLst>
          </p:cNvPr>
          <p:cNvPicPr>
            <a:picLocks noChangeAspect="1"/>
          </p:cNvPicPr>
          <p:nvPr/>
        </p:nvPicPr>
        <p:blipFill>
          <a:blip r:embed="rId2"/>
          <a:stretch>
            <a:fillRect/>
          </a:stretch>
        </p:blipFill>
        <p:spPr>
          <a:xfrm>
            <a:off x="4994031" y="1123072"/>
            <a:ext cx="6588369" cy="461185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445238" y="6356350"/>
            <a:ext cx="54864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2"/>
                </a:solidFill>
                <a:latin typeface="+mn-lt"/>
              </a:rPr>
              <a:pPr>
                <a:spcAft>
                  <a:spcPts val="600"/>
                </a:spcAft>
              </a:pPr>
              <a:t>23</a:t>
            </a:fld>
            <a:endParaRPr lang="en-US" sz="1200">
              <a:solidFill>
                <a:schemeClr val="tx2"/>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B49CB"/>
                </a:solidFill>
                <a:latin typeface="Abadi"/>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21983" y="5509167"/>
            <a:ext cx="2720327" cy="398289"/>
          </a:xfrm>
        </p:spPr>
        <p:txBody>
          <a:bodyPr/>
          <a:lstStyle/>
          <a:p>
            <a:pPr defTabSz="905256">
              <a:spcAft>
                <a:spcPts val="600"/>
              </a:spcAft>
            </a:pPr>
            <a:fld id="{5075537C-CA84-1446-933C-8E9D027F9201}" type="slidenum">
              <a:rPr lang="en-US" sz="1584" kern="1200">
                <a:solidFill>
                  <a:srgbClr val="1C7DDB"/>
                </a:solidFill>
                <a:latin typeface="Abadi" panose="020B0604020104020204" pitchFamily="34" charset="0"/>
                <a:ea typeface="+mn-ea"/>
                <a:cs typeface="+mn-cs"/>
              </a:rPr>
              <a:pPr defTabSz="905256">
                <a:spcAft>
                  <a:spcPts val="600"/>
                </a:spcAft>
              </a:pPr>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7" y="1586335"/>
            <a:ext cx="6506807" cy="544471"/>
          </a:xfrm>
          <a:prstGeom prst="rect">
            <a:avLst/>
          </a:prstGeom>
        </p:spPr>
        <p:txBody>
          <a:bodyPr>
            <a:normAutofit/>
          </a:bodyPr>
          <a:lstStyle/>
          <a:p>
            <a:pPr marL="226314" indent="-226314" defTabSz="905256">
              <a:lnSpc>
                <a:spcPct val="100000"/>
              </a:lnSpc>
              <a:spcBef>
                <a:spcPts val="1386"/>
              </a:spcBef>
            </a:pPr>
            <a:r>
              <a:rPr lang="en-US" sz="1584" kern="1200">
                <a:solidFill>
                  <a:schemeClr val="tx1"/>
                </a:solidFill>
                <a:latin typeface="+mn-lt"/>
                <a:ea typeface="+mn-ea"/>
                <a:cs typeface="+mn-cs"/>
              </a:rPr>
              <a:t>The success rate since 2013 kept increasing till 2020</a:t>
            </a:r>
            <a:endParaRPr lang="en-US" sz="2200">
              <a:solidFill>
                <a:schemeClr val="accent3">
                  <a:lumMod val="25000"/>
                </a:schemeClr>
              </a:solidFill>
              <a:latin typeface="Abadi" panose="020B0604020104020204" pitchFamily="34" charset="0"/>
            </a:endParaRPr>
          </a:p>
        </p:txBody>
      </p:sp>
      <p:pic>
        <p:nvPicPr>
          <p:cNvPr id="6" name="صورة 5">
            <a:extLst>
              <a:ext uri="{FF2B5EF4-FFF2-40B4-BE49-F238E27FC236}">
                <a16:creationId xmlns:a16="http://schemas.microsoft.com/office/drawing/2014/main" id="{4C7AF382-6FAE-6B3A-BFB3-23E30E8025DF}"/>
              </a:ext>
            </a:extLst>
          </p:cNvPr>
          <p:cNvPicPr>
            <a:picLocks noChangeAspect="1"/>
          </p:cNvPicPr>
          <p:nvPr/>
        </p:nvPicPr>
        <p:blipFill>
          <a:blip r:embed="rId2"/>
          <a:stretch>
            <a:fillRect/>
          </a:stretch>
        </p:blipFill>
        <p:spPr>
          <a:xfrm>
            <a:off x="4348984" y="950542"/>
            <a:ext cx="7199549" cy="430696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1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B49CB"/>
                </a:solidFill>
                <a:latin typeface="Abadi"/>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49610" y="5506782"/>
            <a:ext cx="2798923" cy="409797"/>
          </a:xfrm>
        </p:spPr>
        <p:txBody>
          <a:bodyPr/>
          <a:lstStyle/>
          <a:p>
            <a:pPr defTabSz="932688">
              <a:spcAft>
                <a:spcPts val="600"/>
              </a:spcAft>
            </a:pPr>
            <a:fld id="{5075537C-CA84-1446-933C-8E9D027F9201}" type="slidenum">
              <a:rPr lang="en-US" sz="1632" kern="1200">
                <a:solidFill>
                  <a:srgbClr val="1C7DDB"/>
                </a:solidFill>
                <a:latin typeface="Abadi" panose="020B0604020104020204" pitchFamily="34" charset="0"/>
                <a:ea typeface="+mn-ea"/>
                <a:cs typeface="+mn-cs"/>
              </a:rPr>
              <a:pPr defTabSz="932688">
                <a:spcAft>
                  <a:spcPts val="600"/>
                </a:spcAft>
              </a:pPr>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941419"/>
            <a:ext cx="10601632" cy="560202"/>
          </a:xfrm>
          <a:prstGeom prst="rect">
            <a:avLst/>
          </a:prstGeom>
        </p:spPr>
        <p:txBody>
          <a:bodyPr>
            <a:noAutofit/>
          </a:bodyPr>
          <a:lstStyle/>
          <a:p>
            <a:pPr marL="0" indent="0" defTabSz="932688">
              <a:lnSpc>
                <a:spcPct val="100000"/>
              </a:lnSpc>
              <a:spcBef>
                <a:spcPts val="1428"/>
              </a:spcBef>
              <a:buNone/>
            </a:pPr>
            <a:r>
              <a:rPr lang="en-US" sz="2448" kern="1200">
                <a:solidFill>
                  <a:schemeClr val="tx1"/>
                </a:solidFill>
                <a:latin typeface="+mn-lt"/>
                <a:ea typeface="+mn-ea"/>
                <a:cs typeface="+mn-cs"/>
              </a:rPr>
              <a:t> Displaying the names of the unique launch sites in the space mission</a:t>
            </a:r>
            <a:endParaRPr lang="en-US" sz="2400">
              <a:solidFill>
                <a:schemeClr val="accent3">
                  <a:lumMod val="25000"/>
                </a:schemeClr>
              </a:solidFill>
              <a:latin typeface="Abadi" panose="020B0604020104020204" pitchFamily="34" charset="0"/>
            </a:endParaRPr>
          </a:p>
        </p:txBody>
      </p:sp>
      <p:pic>
        <p:nvPicPr>
          <p:cNvPr id="6" name="صورة 5" descr="صورة تحتوي على نص, لقطة شاشة, برمجيات, الخط&#10;&#10;تم إنشاء الوصف تلقائياً">
            <a:extLst>
              <a:ext uri="{FF2B5EF4-FFF2-40B4-BE49-F238E27FC236}">
                <a16:creationId xmlns:a16="http://schemas.microsoft.com/office/drawing/2014/main" id="{C967B90B-7D06-BC0A-695F-B883FB535CAF}"/>
              </a:ext>
            </a:extLst>
          </p:cNvPr>
          <p:cNvPicPr>
            <a:picLocks noChangeAspect="1"/>
          </p:cNvPicPr>
          <p:nvPr/>
        </p:nvPicPr>
        <p:blipFill>
          <a:blip r:embed="rId2"/>
          <a:stretch>
            <a:fillRect/>
          </a:stretch>
        </p:blipFill>
        <p:spPr>
          <a:xfrm>
            <a:off x="1198959" y="1974434"/>
            <a:ext cx="6216075" cy="30072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B49CB"/>
                </a:solidFill>
                <a:latin typeface="Abadi"/>
              </a:rPr>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66209" y="5439768"/>
            <a:ext cx="2782324" cy="407366"/>
          </a:xfrm>
        </p:spPr>
        <p:txBody>
          <a:bodyPr/>
          <a:lstStyle/>
          <a:p>
            <a:pPr defTabSz="923544">
              <a:spcAft>
                <a:spcPts val="600"/>
              </a:spcAft>
            </a:pPr>
            <a:fld id="{5075537C-CA84-1446-933C-8E9D027F9201}" type="slidenum">
              <a:rPr lang="en-US" sz="1616" kern="1200">
                <a:solidFill>
                  <a:srgbClr val="1C7DDB"/>
                </a:solidFill>
                <a:latin typeface="Abadi" panose="020B0604020104020204" pitchFamily="34" charset="0"/>
                <a:ea typeface="+mn-ea"/>
                <a:cs typeface="+mn-cs"/>
              </a:rPr>
              <a:pPr defTabSz="923544">
                <a:spcAft>
                  <a:spcPts val="600"/>
                </a:spcAft>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895975"/>
            <a:ext cx="8605251" cy="556880"/>
          </a:xfrm>
          <a:prstGeom prst="rect">
            <a:avLst/>
          </a:prstGeom>
        </p:spPr>
        <p:txBody>
          <a:bodyPr>
            <a:normAutofit/>
          </a:bodyPr>
          <a:lstStyle/>
          <a:p>
            <a:pPr marL="0" indent="0" defTabSz="923544">
              <a:lnSpc>
                <a:spcPct val="100000"/>
              </a:lnSpc>
              <a:spcBef>
                <a:spcPts val="1414"/>
              </a:spcBef>
              <a:buNone/>
            </a:pPr>
            <a:r>
              <a:rPr lang="en-US" sz="2424" kern="1200">
                <a:solidFill>
                  <a:schemeClr val="tx1"/>
                </a:solidFill>
                <a:latin typeface="+mn-lt"/>
                <a:ea typeface="+mn-ea"/>
                <a:cs typeface="+mn-cs"/>
              </a:rPr>
              <a:t>Displaying 5 records where launch sites begin with the string 'CCA'.</a:t>
            </a:r>
            <a:endParaRPr lang="en-US" sz="2400">
              <a:solidFill>
                <a:schemeClr val="accent3">
                  <a:lumMod val="25000"/>
                </a:schemeClr>
              </a:solidFill>
              <a:latin typeface="Abadi" panose="020B0604020104020204" pitchFamily="34" charset="0"/>
            </a:endParaRPr>
          </a:p>
        </p:txBody>
      </p:sp>
      <p:pic>
        <p:nvPicPr>
          <p:cNvPr id="6" name="صورة 5">
            <a:extLst>
              <a:ext uri="{FF2B5EF4-FFF2-40B4-BE49-F238E27FC236}">
                <a16:creationId xmlns:a16="http://schemas.microsoft.com/office/drawing/2014/main" id="{392958CF-EB6D-C51A-B0C5-C55E0DA30377}"/>
              </a:ext>
            </a:extLst>
          </p:cNvPr>
          <p:cNvPicPr>
            <a:picLocks noChangeAspect="1"/>
          </p:cNvPicPr>
          <p:nvPr/>
        </p:nvPicPr>
        <p:blipFill>
          <a:blip r:embed="rId2"/>
          <a:stretch>
            <a:fillRect/>
          </a:stretch>
        </p:blipFill>
        <p:spPr>
          <a:xfrm>
            <a:off x="3692877" y="1372902"/>
            <a:ext cx="7194853" cy="458912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5358141"/>
            <a:ext cx="10515600" cy="942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Total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2409" y="4782374"/>
            <a:ext cx="2759683" cy="404051"/>
          </a:xfrm>
        </p:spPr>
        <p:txBody>
          <a:bodyPr/>
          <a:lstStyle/>
          <a:p>
            <a:pPr>
              <a:spcAft>
                <a:spcPts val="600"/>
              </a:spcAft>
            </a:pPr>
            <a:fld id="{5075537C-CA84-1446-933C-8E9D027F9201}" type="slidenum">
              <a:rPr lang="en-US" sz="1600" kern="1200">
                <a:solidFill>
                  <a:srgbClr val="1C7DDB"/>
                </a:solidFill>
                <a:latin typeface="Abadi" panose="020B0604020104020204" pitchFamily="34" charset="0"/>
                <a:ea typeface="+mn-ea"/>
                <a:cs typeface="+mn-cs"/>
              </a:rPr>
              <a:pPr>
                <a:spcAft>
                  <a:spcPts val="600"/>
                </a:spcAft>
              </a:pPr>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08" y="557189"/>
            <a:ext cx="10206603" cy="463141"/>
          </a:xfrm>
          <a:prstGeom prst="rect">
            <a:avLst/>
          </a:prstGeom>
        </p:spPr>
        <p:txBody>
          <a:bodyPr>
            <a:noAutofit/>
          </a:bodyPr>
          <a:lstStyle/>
          <a:p>
            <a:pPr marL="0" indent="0">
              <a:lnSpc>
                <a:spcPct val="100000"/>
              </a:lnSpc>
              <a:spcBef>
                <a:spcPts val="1400"/>
              </a:spcBef>
              <a:buNone/>
            </a:pPr>
            <a:r>
              <a:rPr lang="en-US" sz="2400" kern="1200">
                <a:solidFill>
                  <a:schemeClr val="tx1"/>
                </a:solidFill>
                <a:latin typeface="+mn-lt"/>
                <a:ea typeface="+mn-ea"/>
                <a:cs typeface="+mn-cs"/>
              </a:rPr>
              <a:t>Displaying the total payload mass carried by boosters launched by NASA (CRS).</a:t>
            </a:r>
            <a:endParaRPr lang="en-US" sz="2400" dirty="0">
              <a:solidFill>
                <a:schemeClr val="accent3">
                  <a:lumMod val="25000"/>
                </a:schemeClr>
              </a:solidFill>
              <a:latin typeface="Abadi" panose="020B0604020104020204" pitchFamily="34" charset="0"/>
            </a:endParaRPr>
          </a:p>
        </p:txBody>
      </p:sp>
      <p:pic>
        <p:nvPicPr>
          <p:cNvPr id="6" name="صورة 5">
            <a:extLst>
              <a:ext uri="{FF2B5EF4-FFF2-40B4-BE49-F238E27FC236}">
                <a16:creationId xmlns:a16="http://schemas.microsoft.com/office/drawing/2014/main" id="{93B51A71-D47C-9C5A-2949-7AFE350DE650}"/>
              </a:ext>
            </a:extLst>
          </p:cNvPr>
          <p:cNvPicPr>
            <a:picLocks noChangeAspect="1"/>
          </p:cNvPicPr>
          <p:nvPr/>
        </p:nvPicPr>
        <p:blipFill>
          <a:blip r:embed="rId2"/>
          <a:stretch>
            <a:fillRect/>
          </a:stretch>
        </p:blipFill>
        <p:spPr>
          <a:xfrm>
            <a:off x="3615140" y="1183177"/>
            <a:ext cx="4925522" cy="197404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0" y="5358141"/>
            <a:ext cx="10515600" cy="942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2409" y="4782374"/>
            <a:ext cx="2759683" cy="404051"/>
          </a:xfrm>
        </p:spPr>
        <p:txBody>
          <a:bodyPr/>
          <a:lstStyle/>
          <a:p>
            <a:pPr>
              <a:spcAft>
                <a:spcPts val="600"/>
              </a:spcAft>
            </a:pPr>
            <a:fld id="{5075537C-CA84-1446-933C-8E9D027F9201}" type="slidenum">
              <a:rPr lang="en-US" sz="1600" kern="1200">
                <a:solidFill>
                  <a:srgbClr val="1C7DDB"/>
                </a:solidFill>
                <a:latin typeface="Abadi" panose="020B0604020104020204" pitchFamily="34" charset="0"/>
                <a:ea typeface="+mn-ea"/>
                <a:cs typeface="+mn-cs"/>
              </a:rPr>
              <a:pPr>
                <a:spcAft>
                  <a:spcPts val="600"/>
                </a:spcAft>
              </a:pPr>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08" y="557189"/>
            <a:ext cx="8785695" cy="381008"/>
          </a:xfrm>
          <a:prstGeom prst="rect">
            <a:avLst/>
          </a:prstGeom>
        </p:spPr>
        <p:txBody>
          <a:bodyPr>
            <a:noAutofit/>
          </a:bodyPr>
          <a:lstStyle/>
          <a:p>
            <a:pPr marL="0" indent="0">
              <a:lnSpc>
                <a:spcPct val="100000"/>
              </a:lnSpc>
              <a:spcBef>
                <a:spcPts val="1400"/>
              </a:spcBef>
              <a:buNone/>
            </a:pPr>
            <a:r>
              <a:rPr lang="en-US" sz="2400" kern="1200">
                <a:solidFill>
                  <a:schemeClr val="tx1"/>
                </a:solidFill>
                <a:latin typeface="+mn-lt"/>
                <a:ea typeface="+mn-ea"/>
                <a:cs typeface="+mn-cs"/>
              </a:rPr>
              <a:t>Displaying average payload mass carried by booster version F9 v1.1</a:t>
            </a:r>
            <a:endParaRPr lang="en-US" sz="2400" dirty="0">
              <a:solidFill>
                <a:schemeClr val="accent3">
                  <a:lumMod val="25000"/>
                </a:schemeClr>
              </a:solidFill>
              <a:latin typeface="Abadi" panose="020B0604020104020204" pitchFamily="34" charset="0"/>
            </a:endParaRPr>
          </a:p>
        </p:txBody>
      </p:sp>
      <p:pic>
        <p:nvPicPr>
          <p:cNvPr id="6" name="صورة 5">
            <a:extLst>
              <a:ext uri="{FF2B5EF4-FFF2-40B4-BE49-F238E27FC236}">
                <a16:creationId xmlns:a16="http://schemas.microsoft.com/office/drawing/2014/main" id="{0A4A4F28-5824-490F-B062-CC6315D50272}"/>
              </a:ext>
            </a:extLst>
          </p:cNvPr>
          <p:cNvPicPr>
            <a:picLocks noChangeAspect="1"/>
          </p:cNvPicPr>
          <p:nvPr/>
        </p:nvPicPr>
        <p:blipFill>
          <a:blip r:embed="rId2"/>
          <a:stretch>
            <a:fillRect/>
          </a:stretch>
        </p:blipFill>
        <p:spPr>
          <a:xfrm>
            <a:off x="2039538" y="1323723"/>
            <a:ext cx="6376549" cy="230844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B49CB"/>
                </a:solidFill>
                <a:latin typeface="Abadi"/>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49611" y="5366732"/>
            <a:ext cx="2798922" cy="409796"/>
          </a:xfrm>
        </p:spPr>
        <p:txBody>
          <a:bodyPr/>
          <a:lstStyle/>
          <a:p>
            <a:pPr defTabSz="932688">
              <a:spcAft>
                <a:spcPts val="600"/>
              </a:spcAft>
            </a:pPr>
            <a:fld id="{5075537C-CA84-1446-933C-8E9D027F9201}" type="slidenum">
              <a:rPr lang="en-US" sz="1632" kern="1200">
                <a:solidFill>
                  <a:srgbClr val="1C7DDB"/>
                </a:solidFill>
                <a:latin typeface="Abadi" panose="020B0604020104020204" pitchFamily="34" charset="0"/>
                <a:ea typeface="+mn-ea"/>
                <a:cs typeface="+mn-cs"/>
              </a:rPr>
              <a:pPr defTabSz="932688">
                <a:spcAft>
                  <a:spcPts val="600"/>
                </a:spcAft>
              </a:pPr>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081470"/>
            <a:ext cx="7861020" cy="861242"/>
          </a:xfrm>
          <a:prstGeom prst="rect">
            <a:avLst/>
          </a:prstGeom>
        </p:spPr>
        <p:txBody>
          <a:bodyPr lIns="91440" tIns="45720" rIns="91440" bIns="45720" anchor="t">
            <a:normAutofit/>
          </a:bodyPr>
          <a:lstStyle/>
          <a:p>
            <a:pPr marL="0" indent="0" defTabSz="932688">
              <a:lnSpc>
                <a:spcPct val="100000"/>
              </a:lnSpc>
              <a:spcBef>
                <a:spcPts val="1428"/>
              </a:spcBef>
              <a:buNone/>
            </a:pPr>
            <a:r>
              <a:rPr lang="en-US" sz="2448" kern="1200">
                <a:solidFill>
                  <a:schemeClr val="tx1"/>
                </a:solidFill>
                <a:latin typeface="+mn-lt"/>
                <a:ea typeface="+mn-ea"/>
                <a:cs typeface="+mn-cs"/>
              </a:rPr>
              <a:t>Listing the date when the first successful landing outcome in ground pad was achieved</a:t>
            </a:r>
            <a:endParaRPr lang="en-US" sz="2400">
              <a:solidFill>
                <a:schemeClr val="accent3">
                  <a:lumMod val="25000"/>
                </a:schemeClr>
              </a:solidFill>
              <a:latin typeface="Abadi" panose="020B0604020104020204" pitchFamily="34" charset="0"/>
            </a:endParaRPr>
          </a:p>
        </p:txBody>
      </p:sp>
      <p:pic>
        <p:nvPicPr>
          <p:cNvPr id="6" name="صورة 5">
            <a:extLst>
              <a:ext uri="{FF2B5EF4-FFF2-40B4-BE49-F238E27FC236}">
                <a16:creationId xmlns:a16="http://schemas.microsoft.com/office/drawing/2014/main" id="{28F72445-0F6B-55D9-0479-CF1B7499C4AA}"/>
              </a:ext>
            </a:extLst>
          </p:cNvPr>
          <p:cNvPicPr>
            <a:picLocks noChangeAspect="1"/>
          </p:cNvPicPr>
          <p:nvPr/>
        </p:nvPicPr>
        <p:blipFill>
          <a:blip r:embed="rId2"/>
          <a:stretch>
            <a:fillRect/>
          </a:stretch>
        </p:blipFill>
        <p:spPr>
          <a:xfrm>
            <a:off x="3550708" y="1888061"/>
            <a:ext cx="5053870" cy="165870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63583"/>
            <a:ext cx="10326708" cy="516362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2200" b="0" i="0" dirty="0">
                <a:solidFill>
                  <a:srgbClr val="050E17"/>
                </a:solidFill>
                <a:effectLst/>
                <a:latin typeface="Abadi" panose="020B0604020104020204" pitchFamily="34" charset="0"/>
              </a:rPr>
              <a:t>The aim of this research is to analyze data from SpaceX Falcon 9, which has been collected from various sources, and utilize Machine Learning models to predict the success of the first stage landing. This prediction capability provides other space agencies with the ability to determine whether they should compete with SpaceX.</a:t>
            </a:r>
          </a:p>
          <a:p>
            <a:r>
              <a:rPr lang="en-US" sz="2200" b="0" i="0" dirty="0">
                <a:solidFill>
                  <a:srgbClr val="050E17"/>
                </a:solidFill>
                <a:effectLst/>
                <a:latin typeface="Abadi" panose="020B0604020104020204" pitchFamily="34" charset="0"/>
              </a:rPr>
              <a:t> Methodologies Summary</a:t>
            </a:r>
            <a:r>
              <a:rPr lang="ar-SA" sz="2200" dirty="0">
                <a:solidFill>
                  <a:srgbClr val="050E17"/>
                </a:solidFill>
                <a:latin typeface="Abadi" panose="020B0604020104020204" pitchFamily="34" charset="0"/>
              </a:rPr>
              <a:t>:</a:t>
            </a:r>
          </a:p>
          <a:p>
            <a:pPr lvl="1"/>
            <a:r>
              <a:rPr lang="en-US" sz="1800" b="0" i="0" dirty="0">
                <a:solidFill>
                  <a:srgbClr val="050E17"/>
                </a:solidFill>
                <a:effectLst/>
                <a:latin typeface="Abadi" panose="020B0604020104020204" pitchFamily="34" charset="0"/>
              </a:rPr>
              <a:t>Data collection, wrangling, and formatting</a:t>
            </a:r>
          </a:p>
          <a:p>
            <a:pPr lvl="1"/>
            <a:r>
              <a:rPr lang="en-US" sz="1800" b="0" i="0" dirty="0">
                <a:solidFill>
                  <a:srgbClr val="050E17"/>
                </a:solidFill>
                <a:effectLst/>
                <a:latin typeface="Abadi" panose="020B0604020104020204" pitchFamily="34" charset="0"/>
              </a:rPr>
              <a:t>Exploratory data analysis</a:t>
            </a:r>
          </a:p>
          <a:p>
            <a:pPr lvl="1"/>
            <a:r>
              <a:rPr lang="en-US" sz="1800" b="0" i="0" dirty="0">
                <a:solidFill>
                  <a:srgbClr val="050E17"/>
                </a:solidFill>
                <a:effectLst/>
                <a:latin typeface="Abadi" panose="020B0604020104020204" pitchFamily="34" charset="0"/>
              </a:rPr>
              <a:t>Interactive data visualization</a:t>
            </a:r>
          </a:p>
          <a:p>
            <a:pPr lvl="1"/>
            <a:r>
              <a:rPr lang="en-US" sz="1800" b="0" i="0" dirty="0">
                <a:solidFill>
                  <a:srgbClr val="050E17"/>
                </a:solidFill>
                <a:effectLst/>
                <a:latin typeface="Abadi" panose="020B0604020104020204" pitchFamily="34" charset="0"/>
              </a:rPr>
              <a:t>Machine learning prediction</a:t>
            </a:r>
          </a:p>
          <a:p>
            <a:r>
              <a:rPr lang="en-US" sz="2200" b="0" i="0" dirty="0">
                <a:solidFill>
                  <a:srgbClr val="050E17"/>
                </a:solidFill>
                <a:effectLst/>
                <a:latin typeface="Abadi" panose="020B0604020104020204" pitchFamily="34" charset="0"/>
              </a:rPr>
              <a:t>Summary of Results</a:t>
            </a:r>
            <a:endParaRPr lang="en-US" sz="2200" dirty="0">
              <a:solidFill>
                <a:srgbClr val="050E17"/>
              </a:solidFill>
              <a:latin typeface="Abadi" panose="020B0604020104020204" pitchFamily="34" charset="0"/>
            </a:endParaRPr>
          </a:p>
          <a:p>
            <a:pPr lvl="1"/>
            <a:r>
              <a:rPr lang="en-US" sz="1800" b="0" i="0" dirty="0">
                <a:solidFill>
                  <a:srgbClr val="050E17"/>
                </a:solidFill>
                <a:effectLst/>
                <a:latin typeface="Abadi" panose="020B0604020104020204" pitchFamily="34" charset="0"/>
              </a:rPr>
              <a:t>This report will present the results in various formats, including:</a:t>
            </a:r>
            <a:endParaRPr lang="en-US" sz="1800" dirty="0">
              <a:solidFill>
                <a:srgbClr val="050E17"/>
              </a:solidFill>
              <a:latin typeface="Abadi" panose="020B0604020104020204" pitchFamily="34" charset="0"/>
            </a:endParaRPr>
          </a:p>
          <a:p>
            <a:pPr lvl="1"/>
            <a:r>
              <a:rPr lang="en-US" sz="1800" b="0" i="0" dirty="0">
                <a:solidFill>
                  <a:srgbClr val="050E17"/>
                </a:solidFill>
                <a:effectLst/>
                <a:latin typeface="Abadi" panose="020B0604020104020204" pitchFamily="34" charset="0"/>
              </a:rPr>
              <a:t>Data analysis results</a:t>
            </a:r>
            <a:endParaRPr lang="en-US" sz="1800" dirty="0">
              <a:solidFill>
                <a:srgbClr val="050E17"/>
              </a:solidFill>
              <a:latin typeface="Abadi" panose="020B0604020104020204" pitchFamily="34" charset="0"/>
            </a:endParaRPr>
          </a:p>
          <a:p>
            <a:pPr lvl="1"/>
            <a:r>
              <a:rPr lang="en-US" sz="1800" b="0" i="0" dirty="0">
                <a:solidFill>
                  <a:srgbClr val="050E17"/>
                </a:solidFill>
                <a:effectLst/>
                <a:latin typeface="Abadi" panose="020B0604020104020204" pitchFamily="34" charset="0"/>
              </a:rPr>
              <a:t>Data visualization and interactive dashboards</a:t>
            </a:r>
            <a:endParaRPr lang="en-US" sz="1800" dirty="0">
              <a:solidFill>
                <a:srgbClr val="050E17"/>
              </a:solidFill>
              <a:latin typeface="Abadi" panose="020B0604020104020204" pitchFamily="34" charset="0"/>
            </a:endParaRPr>
          </a:p>
          <a:p>
            <a:pPr lvl="1"/>
            <a:r>
              <a:rPr lang="en-US" sz="1800" b="0" i="0" dirty="0">
                <a:solidFill>
                  <a:srgbClr val="050E17"/>
                </a:solidFill>
                <a:effectLst/>
                <a:latin typeface="Abadi" panose="020B0604020104020204" pitchFamily="34" charset="0"/>
              </a:rPr>
              <a:t>Predictive model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4152774" cy="4303464"/>
          </a:xfrm>
          <a:prstGeom prst="rect">
            <a:avLst/>
          </a:prstGeom>
        </p:spPr>
        <p:txBody>
          <a:bodyPr vert="horz" lIns="91440" tIns="45720" rIns="91440" bIns="45720" rtlCol="0">
            <a:normAutofit/>
          </a:bodyPr>
          <a:lstStyle/>
          <a:p>
            <a:pPr marL="0">
              <a:spcBef>
                <a:spcPts val="1400"/>
              </a:spcBef>
            </a:pPr>
            <a:r>
              <a:rPr lang="en-US" sz="2000"/>
              <a:t>Listing the names of the boosters which have success in drone ship and have payload mass greater than 4000 but less than 6000</a:t>
            </a:r>
          </a:p>
        </p:txBody>
      </p:sp>
      <p:pic>
        <p:nvPicPr>
          <p:cNvPr id="3" name="صورة 2">
            <a:extLst>
              <a:ext uri="{FF2B5EF4-FFF2-40B4-BE49-F238E27FC236}">
                <a16:creationId xmlns:a16="http://schemas.microsoft.com/office/drawing/2014/main" id="{10456EA1-06C2-3624-58B7-A9CB90DE4AE9}"/>
              </a:ext>
            </a:extLst>
          </p:cNvPr>
          <p:cNvPicPr>
            <a:picLocks noChangeAspect="1"/>
          </p:cNvPicPr>
          <p:nvPr/>
        </p:nvPicPr>
        <p:blipFill rotWithShape="1">
          <a:blip r:embed="rId2"/>
          <a:srcRect r="2511" b="-2"/>
          <a:stretch/>
        </p:blipFill>
        <p:spPr>
          <a:xfrm>
            <a:off x="5183500" y="1904282"/>
            <a:ext cx="6170299" cy="42248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Total Number of Successful and Failure Mission Outcomes</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079404" y="3610936"/>
            <a:ext cx="2059865" cy="301589"/>
          </a:xfrm>
        </p:spPr>
        <p:txBody>
          <a:bodyPr/>
          <a:lstStyle/>
          <a:p>
            <a:pPr defTabSz="685800">
              <a:spcAft>
                <a:spcPts val="600"/>
              </a:spcAft>
            </a:pPr>
            <a:fld id="{5075537C-CA84-1446-933C-8E9D027F9201}" type="slidenum">
              <a:rPr lang="en-US" sz="1200" kern="1200">
                <a:solidFill>
                  <a:srgbClr val="1C7DDB"/>
                </a:solidFill>
                <a:latin typeface="Abadi" panose="020B0604020104020204" pitchFamily="34" charset="0"/>
                <a:ea typeface="+mn-ea"/>
                <a:cs typeface="+mn-cs"/>
              </a:rPr>
              <a:pPr defTabSz="685800">
                <a:spcAft>
                  <a:spcPts val="600"/>
                </a:spcAft>
              </a:pPr>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13692" y="457200"/>
            <a:ext cx="7317950" cy="3267414"/>
          </a:xfrm>
          <a:prstGeom prst="rect">
            <a:avLst/>
          </a:prstGeom>
        </p:spPr>
        <p:txBody>
          <a:bodyPr>
            <a:normAutofit/>
          </a:bodyPr>
          <a:lstStyle/>
          <a:p>
            <a:pPr marL="0" indent="0" defTabSz="685800">
              <a:lnSpc>
                <a:spcPct val="100000"/>
              </a:lnSpc>
              <a:spcBef>
                <a:spcPts val="1050"/>
              </a:spcBef>
              <a:buNone/>
            </a:pPr>
            <a:r>
              <a:rPr lang="en-US" sz="1800" kern="1200">
                <a:solidFill>
                  <a:schemeClr val="tx1"/>
                </a:solidFill>
                <a:latin typeface="+mn-lt"/>
                <a:ea typeface="+mn-ea"/>
                <a:cs typeface="+mn-cs"/>
              </a:rPr>
              <a:t>Listing the total number of successful and failure mission outcomes.</a:t>
            </a:r>
            <a:endParaRPr lang="en-US" sz="2400">
              <a:solidFill>
                <a:schemeClr val="accent3">
                  <a:lumMod val="25000"/>
                </a:schemeClr>
              </a:solidFill>
              <a:latin typeface="Abadi" panose="020B0604020104020204" pitchFamily="34" charset="0"/>
            </a:endParaRPr>
          </a:p>
        </p:txBody>
      </p:sp>
      <p:pic>
        <p:nvPicPr>
          <p:cNvPr id="6" name="صورة 5">
            <a:extLst>
              <a:ext uri="{FF2B5EF4-FFF2-40B4-BE49-F238E27FC236}">
                <a16:creationId xmlns:a16="http://schemas.microsoft.com/office/drawing/2014/main" id="{801E3FA6-B3F0-F662-7885-ED196169E76C}"/>
              </a:ext>
            </a:extLst>
          </p:cNvPr>
          <p:cNvPicPr>
            <a:picLocks noChangeAspect="1"/>
          </p:cNvPicPr>
          <p:nvPr/>
        </p:nvPicPr>
        <p:blipFill>
          <a:blip r:embed="rId2"/>
          <a:stretch>
            <a:fillRect/>
          </a:stretch>
        </p:blipFill>
        <p:spPr>
          <a:xfrm>
            <a:off x="3954693" y="1221426"/>
            <a:ext cx="4124711" cy="192168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174487" y="5737700"/>
            <a:ext cx="2183630" cy="319710"/>
          </a:xfrm>
        </p:spPr>
        <p:txBody>
          <a:bodyPr/>
          <a:lstStyle/>
          <a:p>
            <a:pPr defTabSz="722376">
              <a:spcAft>
                <a:spcPts val="600"/>
              </a:spcAft>
            </a:pPr>
            <a:fld id="{5075537C-CA84-1446-933C-8E9D027F9201}" type="slidenum">
              <a:rPr lang="en-US" sz="1264" kern="1200">
                <a:solidFill>
                  <a:srgbClr val="1C7DDB"/>
                </a:solidFill>
                <a:latin typeface="Abadi" panose="020B0604020104020204" pitchFamily="34" charset="0"/>
                <a:ea typeface="+mn-ea"/>
                <a:cs typeface="+mn-cs"/>
              </a:rPr>
              <a:pPr defTabSz="722376">
                <a:spcAft>
                  <a:spcPts val="600"/>
                </a:spcAft>
              </a:pPr>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67691" y="2290936"/>
            <a:ext cx="9044425" cy="3463734"/>
          </a:xfrm>
          <a:prstGeom prst="rect">
            <a:avLst/>
          </a:prstGeom>
        </p:spPr>
        <p:txBody>
          <a:bodyPr>
            <a:normAutofit/>
          </a:bodyPr>
          <a:lstStyle/>
          <a:p>
            <a:pPr marL="0" indent="0" defTabSz="722376">
              <a:lnSpc>
                <a:spcPct val="100000"/>
              </a:lnSpc>
              <a:spcBef>
                <a:spcPts val="1106"/>
              </a:spcBef>
              <a:buNone/>
            </a:pPr>
            <a:r>
              <a:rPr lang="en-US" sz="1896" kern="1200">
                <a:solidFill>
                  <a:schemeClr val="tx1"/>
                </a:solidFill>
                <a:latin typeface="+mn-lt"/>
                <a:ea typeface="+mn-ea"/>
                <a:cs typeface="+mn-cs"/>
              </a:rPr>
              <a:t>Listing the names of the booster versions which have carried the maximum payload mass</a:t>
            </a:r>
            <a:endParaRPr lang="en-US" sz="2400">
              <a:solidFill>
                <a:schemeClr val="accent3">
                  <a:lumMod val="25000"/>
                </a:schemeClr>
              </a:solidFill>
              <a:latin typeface="Abadi" panose="020B0604020104020204" pitchFamily="34" charset="0"/>
            </a:endParaRPr>
          </a:p>
        </p:txBody>
      </p:sp>
      <p:pic>
        <p:nvPicPr>
          <p:cNvPr id="6" name="صورة 5">
            <a:extLst>
              <a:ext uri="{FF2B5EF4-FFF2-40B4-BE49-F238E27FC236}">
                <a16:creationId xmlns:a16="http://schemas.microsoft.com/office/drawing/2014/main" id="{4A7A2ECF-0C37-41C5-B9FB-9B6CD2378FBD}"/>
              </a:ext>
            </a:extLst>
          </p:cNvPr>
          <p:cNvPicPr>
            <a:picLocks noChangeAspect="1"/>
          </p:cNvPicPr>
          <p:nvPr/>
        </p:nvPicPr>
        <p:blipFill>
          <a:blip r:embed="rId2"/>
          <a:stretch>
            <a:fillRect/>
          </a:stretch>
        </p:blipFill>
        <p:spPr>
          <a:xfrm>
            <a:off x="3427520" y="2741337"/>
            <a:ext cx="6564451" cy="350895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2015 Launch Records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Listing the failed landing outcomes in drone ship, their booster versions and launch site names for the months in year 2015</a:t>
            </a:r>
          </a:p>
        </p:txBody>
      </p:sp>
      <p:pic>
        <p:nvPicPr>
          <p:cNvPr id="6" name="صورة 5">
            <a:extLst>
              <a:ext uri="{FF2B5EF4-FFF2-40B4-BE49-F238E27FC236}">
                <a16:creationId xmlns:a16="http://schemas.microsoft.com/office/drawing/2014/main" id="{79B75FBC-47EF-A852-0ED1-B3326505A74F}"/>
              </a:ext>
            </a:extLst>
          </p:cNvPr>
          <p:cNvPicPr>
            <a:picLocks noChangeAspect="1"/>
          </p:cNvPicPr>
          <p:nvPr/>
        </p:nvPicPr>
        <p:blipFill>
          <a:blip r:embed="rId3"/>
          <a:stretch>
            <a:fillRect/>
          </a:stretch>
        </p:blipFill>
        <p:spPr>
          <a:xfrm>
            <a:off x="4654296" y="1452810"/>
            <a:ext cx="6903720" cy="395237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Rank Landing Outcomes Between 2010-06-04 and 2017-03-20</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marL="0">
              <a:spcBef>
                <a:spcPts val="1400"/>
              </a:spcBef>
            </a:pPr>
            <a:r>
              <a:rPr lang="en-US" sz="2200"/>
              <a:t>Ranking the count of landing outcomes (such as Failure (drone ship) or Success (ground pad)) between the date 2010-06-04 and 2017-03-20 in descending order.</a:t>
            </a:r>
          </a:p>
        </p:txBody>
      </p:sp>
      <p:pic>
        <p:nvPicPr>
          <p:cNvPr id="6" name="صورة 5">
            <a:extLst>
              <a:ext uri="{FF2B5EF4-FFF2-40B4-BE49-F238E27FC236}">
                <a16:creationId xmlns:a16="http://schemas.microsoft.com/office/drawing/2014/main" id="{51536543-2234-95F1-988A-05C5FB02BB6A}"/>
              </a:ext>
            </a:extLst>
          </p:cNvPr>
          <p:cNvPicPr>
            <a:picLocks noChangeAspect="1"/>
          </p:cNvPicPr>
          <p:nvPr/>
        </p:nvPicPr>
        <p:blipFill>
          <a:blip r:embed="rId2"/>
          <a:stretch>
            <a:fillRect/>
          </a:stretch>
        </p:blipFill>
        <p:spPr>
          <a:xfrm>
            <a:off x="6099048" y="1115762"/>
            <a:ext cx="5458968" cy="462647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39520"/>
            <a:ext cx="3429000" cy="1719072"/>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dirty="0">
                <a:solidFill>
                  <a:schemeClr val="tx1"/>
                </a:solidFill>
                <a:latin typeface="+mj-lt"/>
                <a:ea typeface="+mj-ea"/>
                <a:cs typeface="+mj-cs"/>
              </a:rPr>
              <a:t>All launch sites location markers on a global map</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marL="0" indent="0">
              <a:buNone/>
            </a:pPr>
            <a:r>
              <a:rPr lang="en-US" sz="2200" b="0" i="0" dirty="0">
                <a:effectLst/>
              </a:rPr>
              <a:t>All launch sites are situated near coastlines. Launching rockets towards the ocean reduces the risk of debris falling or exploding near populated areas, enhancing safety measures during launches.</a:t>
            </a:r>
            <a:endParaRPr lang="en-US" sz="2200" dirty="0"/>
          </a:p>
        </p:txBody>
      </p:sp>
      <p:pic>
        <p:nvPicPr>
          <p:cNvPr id="6" name="صورة 5">
            <a:extLst>
              <a:ext uri="{FF2B5EF4-FFF2-40B4-BE49-F238E27FC236}">
                <a16:creationId xmlns:a16="http://schemas.microsoft.com/office/drawing/2014/main" id="{BF3103BD-D7C7-4E3A-96D4-A9A8986E7FF2}"/>
              </a:ext>
            </a:extLst>
          </p:cNvPr>
          <p:cNvPicPr>
            <a:picLocks noChangeAspect="1"/>
          </p:cNvPicPr>
          <p:nvPr/>
        </p:nvPicPr>
        <p:blipFill>
          <a:blip r:embed="rId2"/>
          <a:stretch>
            <a:fillRect/>
          </a:stretch>
        </p:blipFill>
        <p:spPr>
          <a:xfrm>
            <a:off x="4654296" y="1401032"/>
            <a:ext cx="6903720" cy="405593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046918"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t>• From the </a:t>
            </a:r>
            <a:r>
              <a:rPr lang="en-US" sz="1800" dirty="0" err="1"/>
              <a:t>colour</a:t>
            </a:r>
            <a:r>
              <a:rPr lang="en-US" sz="1800" dirty="0"/>
              <a:t>-labeled markers we should be able to easily identify which launch sites have relatively high success rates. </a:t>
            </a:r>
            <a:endParaRPr lang="ar-SA" sz="1800" dirty="0"/>
          </a:p>
          <a:p>
            <a:pPr marL="0" indent="0">
              <a:lnSpc>
                <a:spcPct val="100000"/>
              </a:lnSpc>
              <a:spcBef>
                <a:spcPts val="1400"/>
              </a:spcBef>
              <a:buNone/>
            </a:pPr>
            <a:r>
              <a:rPr lang="en-US" sz="1800" dirty="0"/>
              <a:t>- </a:t>
            </a:r>
            <a:r>
              <a:rPr lang="en-US" sz="1800" dirty="0">
                <a:solidFill>
                  <a:schemeClr val="accent6">
                    <a:lumMod val="50000"/>
                  </a:schemeClr>
                </a:solidFill>
              </a:rPr>
              <a:t>Green Marker </a:t>
            </a:r>
            <a:r>
              <a:rPr lang="en-US" sz="1800" dirty="0"/>
              <a:t>= Successful Launch - </a:t>
            </a:r>
            <a:r>
              <a:rPr lang="en-US" sz="1800" dirty="0">
                <a:solidFill>
                  <a:srgbClr val="C00000"/>
                </a:solidFill>
              </a:rPr>
              <a:t>Red Marker </a:t>
            </a:r>
            <a:r>
              <a:rPr lang="en-US" sz="1800" dirty="0"/>
              <a:t>= Failed Launch</a:t>
            </a:r>
            <a:endParaRPr lang="ar-SA" sz="1800" dirty="0"/>
          </a:p>
          <a:p>
            <a:pPr marL="0" indent="0">
              <a:lnSpc>
                <a:spcPct val="100000"/>
              </a:lnSpc>
              <a:spcBef>
                <a:spcPts val="1400"/>
              </a:spcBef>
              <a:buNone/>
            </a:pPr>
            <a:r>
              <a:rPr lang="en-US" sz="1800" dirty="0"/>
              <a:t> • Launch Site KSC LC-39A has a very high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pic>
        <p:nvPicPr>
          <p:cNvPr id="4" name="صورة 3">
            <a:extLst>
              <a:ext uri="{FF2B5EF4-FFF2-40B4-BE49-F238E27FC236}">
                <a16:creationId xmlns:a16="http://schemas.microsoft.com/office/drawing/2014/main" id="{5795C7BC-DD2F-B89F-DB1C-73D5E38FBE46}"/>
              </a:ext>
            </a:extLst>
          </p:cNvPr>
          <p:cNvPicPr>
            <a:picLocks noChangeAspect="1"/>
          </p:cNvPicPr>
          <p:nvPr/>
        </p:nvPicPr>
        <p:blipFill>
          <a:blip r:embed="rId3"/>
          <a:stretch>
            <a:fillRect/>
          </a:stretch>
        </p:blipFill>
        <p:spPr>
          <a:xfrm>
            <a:off x="4905898" y="1825625"/>
            <a:ext cx="7176875" cy="41240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9"/>
            <a:ext cx="5419122" cy="3165984"/>
          </a:xfrm>
          <a:prstGeom prst="rect">
            <a:avLst/>
          </a:prstGeom>
        </p:spPr>
        <p:txBody>
          <a:bodyPr lIns="91440" tIns="45720" rIns="91440" bIns="45720" anchor="t">
            <a:normAutofit/>
          </a:bodyPr>
          <a:lstStyle/>
          <a:p>
            <a:pPr marL="0" indent="0" algn="l">
              <a:buNone/>
            </a:pPr>
            <a:r>
              <a:rPr lang="en-US" sz="1800" b="0" i="0" dirty="0">
                <a:solidFill>
                  <a:srgbClr val="000000"/>
                </a:solidFill>
                <a:effectLst/>
                <a:latin typeface="-apple-system"/>
              </a:rPr>
              <a:t>• Upon visual analysis of the launch site CCAFS SLC-40 , it is evident that it is in close proximity to various features:</a:t>
            </a:r>
          </a:p>
          <a:p>
            <a:pPr algn="l">
              <a:buFont typeface="Arial" panose="020B0604020202020204" pitchFamily="34" charset="0"/>
              <a:buChar char="•"/>
            </a:pPr>
            <a:r>
              <a:rPr lang="en-US" sz="1800" b="0" i="0" dirty="0">
                <a:solidFill>
                  <a:srgbClr val="000000"/>
                </a:solidFill>
                <a:effectLst/>
                <a:latin typeface="-apple-system"/>
              </a:rPr>
              <a:t>It is relatively close to a railway, approximately 1.29 km away.</a:t>
            </a:r>
          </a:p>
          <a:p>
            <a:pPr algn="l">
              <a:buFont typeface="Arial" panose="020B0604020202020204" pitchFamily="34" charset="0"/>
              <a:buChar char="•"/>
            </a:pPr>
            <a:r>
              <a:rPr lang="en-US" sz="1800" b="0" i="0" dirty="0">
                <a:solidFill>
                  <a:srgbClr val="000000"/>
                </a:solidFill>
                <a:effectLst/>
                <a:latin typeface="-apple-system"/>
              </a:rPr>
              <a:t>It is relatively close to the coastline, approximately 0.85km away.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CCAFS SLC-40 to its proximities</a:t>
            </a:r>
          </a:p>
        </p:txBody>
      </p:sp>
      <p:pic>
        <p:nvPicPr>
          <p:cNvPr id="4" name="صورة 3">
            <a:extLst>
              <a:ext uri="{FF2B5EF4-FFF2-40B4-BE49-F238E27FC236}">
                <a16:creationId xmlns:a16="http://schemas.microsoft.com/office/drawing/2014/main" id="{D8FB147D-22E3-436E-954A-112B12D674A4}"/>
              </a:ext>
            </a:extLst>
          </p:cNvPr>
          <p:cNvPicPr>
            <a:picLocks noChangeAspect="1"/>
          </p:cNvPicPr>
          <p:nvPr/>
        </p:nvPicPr>
        <p:blipFill rotWithShape="1">
          <a:blip r:embed="rId2"/>
          <a:srcRect r="25766" b="2973"/>
          <a:stretch/>
        </p:blipFill>
        <p:spPr>
          <a:xfrm>
            <a:off x="6189133" y="1690689"/>
            <a:ext cx="5528734" cy="41991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562100"/>
            <a:ext cx="11236992" cy="47572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lvl="1">
              <a:spcBef>
                <a:spcPts val="1400"/>
              </a:spcBef>
            </a:pPr>
            <a:r>
              <a:rPr lang="en-US" sz="2200" dirty="0">
                <a:solidFill>
                  <a:schemeClr val="accent3">
                    <a:lumMod val="25000"/>
                  </a:schemeClr>
                </a:solidFill>
                <a:latin typeface="Abadi" panose="020B0604020104020204" pitchFamily="34" charset="0"/>
              </a:rPr>
              <a:t>With the recent advancements in private space travel, the space industry is becoming increasingly popular and accessible to the general population. However, the high cost of launches remains a significant barrier for new competitors entering the space race.</a:t>
            </a:r>
          </a:p>
          <a:p>
            <a:pPr lvl="1">
              <a:spcBef>
                <a:spcPts val="1400"/>
              </a:spcBef>
            </a:pPr>
            <a:r>
              <a:rPr lang="en-US" sz="2200" dirty="0">
                <a:solidFill>
                  <a:schemeClr val="accent3">
                    <a:lumMod val="25000"/>
                  </a:schemeClr>
                </a:solidFill>
                <a:latin typeface="Abadi" panose="020B0604020104020204" pitchFamily="34" charset="0"/>
              </a:rPr>
              <a:t>SpaceX, with its first stage reuse capabilities, holds a significant advantage over its competitors. Each SpaceX launch costs approximately $62 million, whereas other competitors spend around $165 million per launch, as SpaceX can reuse the first stage for future missions.</a:t>
            </a:r>
            <a:endParaRPr lang="ar-SA" sz="2200" dirty="0">
              <a:solidFill>
                <a:schemeClr val="accent3">
                  <a:lumMod val="25000"/>
                </a:schemeClr>
              </a:solidFill>
              <a:latin typeface="Abadi" panose="020B0604020104020204" pitchFamily="34" charset="0"/>
            </a:endParaRPr>
          </a:p>
          <a:p>
            <a:pPr>
              <a:spcBef>
                <a:spcPts val="1400"/>
              </a:spcBef>
            </a:pPr>
            <a:r>
              <a:rPr lang="en-US" sz="2400" dirty="0">
                <a:solidFill>
                  <a:schemeClr val="accent3">
                    <a:lumMod val="25000"/>
                  </a:schemeClr>
                </a:solidFill>
                <a:latin typeface="Abadi" panose="020B0604020104020204" pitchFamily="34" charset="0"/>
              </a:rPr>
              <a:t>Problems you want to find answers</a:t>
            </a:r>
          </a:p>
          <a:p>
            <a:pPr lvl="1">
              <a:spcBef>
                <a:spcPts val="1400"/>
              </a:spcBef>
            </a:pPr>
            <a:r>
              <a:rPr lang="en-US" dirty="0">
                <a:solidFill>
                  <a:schemeClr val="accent3">
                    <a:lumMod val="25000"/>
                  </a:schemeClr>
                </a:solidFill>
                <a:latin typeface="Abadi" panose="020B0604020104020204" pitchFamily="34" charset="0"/>
              </a:rPr>
              <a:t>Determine the likelihood of successful landing for the first stage of SpaceX Falcon 9.</a:t>
            </a:r>
          </a:p>
          <a:p>
            <a:pPr lvl="1">
              <a:spcBef>
                <a:spcPts val="1400"/>
              </a:spcBef>
            </a:pPr>
            <a:r>
              <a:rPr lang="en-US" dirty="0">
                <a:solidFill>
                  <a:schemeClr val="accent3">
                    <a:lumMod val="25000"/>
                  </a:schemeClr>
                </a:solidFill>
                <a:latin typeface="Abadi" panose="020B0604020104020204" pitchFamily="34" charset="0"/>
              </a:rPr>
              <a:t>Investigate the impact of different parameters/variables on the landing outcomes, such as launch site, payload mass, booster version, and more.</a:t>
            </a:r>
          </a:p>
          <a:p>
            <a:pPr lvl="1">
              <a:spcBef>
                <a:spcPts val="1400"/>
              </a:spcBef>
            </a:pPr>
            <a:r>
              <a:rPr lang="en-US" dirty="0">
                <a:solidFill>
                  <a:schemeClr val="accent3">
                    <a:lumMod val="25000"/>
                  </a:schemeClr>
                </a:solidFill>
                <a:latin typeface="Abadi" panose="020B0604020104020204" pitchFamily="34" charset="0"/>
              </a:rPr>
              <a:t>Analyze the correlations between launch sites and success rates to understand if certain locations contribute to higher or lower landing success rates.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400"/>
              <a:t>The chart clearly shows that from all the sites, KSC LC-39A has the most successful launches.</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count for all sites</a:t>
            </a:r>
            <a:endParaRPr lang="en-US" dirty="0">
              <a:solidFill>
                <a:srgbClr val="0B49CB"/>
              </a:solidFill>
              <a:latin typeface="Abadi"/>
            </a:endParaRPr>
          </a:p>
        </p:txBody>
      </p:sp>
      <p:pic>
        <p:nvPicPr>
          <p:cNvPr id="4" name="صورة 3">
            <a:extLst>
              <a:ext uri="{FF2B5EF4-FFF2-40B4-BE49-F238E27FC236}">
                <a16:creationId xmlns:a16="http://schemas.microsoft.com/office/drawing/2014/main" id="{B4376ED2-7D85-62DB-E3D8-AEADB6D82875}"/>
              </a:ext>
            </a:extLst>
          </p:cNvPr>
          <p:cNvPicPr>
            <a:picLocks noChangeAspect="1"/>
          </p:cNvPicPr>
          <p:nvPr/>
        </p:nvPicPr>
        <p:blipFill>
          <a:blip r:embed="rId3"/>
          <a:stretch>
            <a:fillRect/>
          </a:stretch>
        </p:blipFill>
        <p:spPr>
          <a:xfrm>
            <a:off x="770010" y="2869061"/>
            <a:ext cx="9679531" cy="330790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sz="2400"/>
              <a:t>KSC LC-39A has the highest launch success rate (76.9%) with 10 successful and only 3 failed landings</a:t>
            </a:r>
            <a:endParaRPr lang="en-US" sz="24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with highest launch success ratio</a:t>
            </a:r>
            <a:endParaRPr lang="en-US" dirty="0">
              <a:solidFill>
                <a:srgbClr val="0B49CB"/>
              </a:solidFill>
              <a:latin typeface="Abadi"/>
            </a:endParaRPr>
          </a:p>
        </p:txBody>
      </p:sp>
      <p:pic>
        <p:nvPicPr>
          <p:cNvPr id="4" name="صورة 3">
            <a:extLst>
              <a:ext uri="{FF2B5EF4-FFF2-40B4-BE49-F238E27FC236}">
                <a16:creationId xmlns:a16="http://schemas.microsoft.com/office/drawing/2014/main" id="{3941B4B0-7E37-DEB5-F143-ECFBEC6288BE}"/>
              </a:ext>
            </a:extLst>
          </p:cNvPr>
          <p:cNvPicPr>
            <a:picLocks noChangeAspect="1"/>
          </p:cNvPicPr>
          <p:nvPr/>
        </p:nvPicPr>
        <p:blipFill>
          <a:blip r:embed="rId3"/>
          <a:stretch>
            <a:fillRect/>
          </a:stretch>
        </p:blipFill>
        <p:spPr>
          <a:xfrm>
            <a:off x="638777" y="2837900"/>
            <a:ext cx="10778067" cy="36497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400"/>
              <a:t>The charts show that payloads between 2000 and 5500 kg have the highest success rate.</a:t>
            </a:r>
            <a:endParaRPr lang="en-US" sz="2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Mass vs. Launch Outcome for all sites</a:t>
            </a:r>
            <a:endParaRPr lang="en-US" dirty="0">
              <a:solidFill>
                <a:srgbClr val="0B49CB"/>
              </a:solidFill>
              <a:latin typeface="Abadi"/>
            </a:endParaRPr>
          </a:p>
        </p:txBody>
      </p:sp>
      <p:pic>
        <p:nvPicPr>
          <p:cNvPr id="4" name="صورة 3">
            <a:extLst>
              <a:ext uri="{FF2B5EF4-FFF2-40B4-BE49-F238E27FC236}">
                <a16:creationId xmlns:a16="http://schemas.microsoft.com/office/drawing/2014/main" id="{3FC1B0BD-75D4-8032-0014-83E3864B349D}"/>
              </a:ext>
            </a:extLst>
          </p:cNvPr>
          <p:cNvPicPr>
            <a:picLocks noChangeAspect="1"/>
          </p:cNvPicPr>
          <p:nvPr/>
        </p:nvPicPr>
        <p:blipFill>
          <a:blip r:embed="rId3"/>
          <a:stretch>
            <a:fillRect/>
          </a:stretch>
        </p:blipFill>
        <p:spPr>
          <a:xfrm>
            <a:off x="543464" y="2612295"/>
            <a:ext cx="11312106" cy="346061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 Predictive Analysis</a:t>
            </a:r>
          </a:p>
        </p:txBody>
      </p:sp>
      <p:sp>
        <p:nvSpPr>
          <p:cNvPr id="2" name="Content Placeholder 2">
            <a:extLst>
              <a:ext uri="{FF2B5EF4-FFF2-40B4-BE49-F238E27FC236}">
                <a16:creationId xmlns:a16="http://schemas.microsoft.com/office/drawing/2014/main" id="{58657DDF-F0CD-1BC6-6F5E-28FC9A3C28CC}"/>
              </a:ext>
            </a:extLst>
          </p:cNvPr>
          <p:cNvSpPr txBox="1">
            <a:spLocks/>
          </p:cNvSpPr>
          <p:nvPr/>
        </p:nvSpPr>
        <p:spPr>
          <a:xfrm>
            <a:off x="734028" y="1653629"/>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Logistic regression</a:t>
            </a:r>
          </a:p>
          <a:p>
            <a:pPr lvl="1"/>
            <a:r>
              <a:rPr lang="en-US" sz="2000"/>
              <a:t>GridSearchCV best score: </a:t>
            </a:r>
            <a:r>
              <a:rPr lang="en-MY" sz="2000"/>
              <a:t>0.8464285714285713</a:t>
            </a:r>
          </a:p>
          <a:p>
            <a:pPr lvl="1"/>
            <a:r>
              <a:rPr lang="en-MY" sz="2000"/>
              <a:t>Accuracy score on test set: 0.8333333333333334</a:t>
            </a:r>
          </a:p>
          <a:p>
            <a:pPr lvl="1"/>
            <a:r>
              <a:rPr lang="en-MY" sz="2000"/>
              <a:t>Confusion matrix:</a:t>
            </a:r>
            <a:endParaRPr lang="en-MY" sz="2000" dirty="0"/>
          </a:p>
        </p:txBody>
      </p:sp>
      <p:pic>
        <p:nvPicPr>
          <p:cNvPr id="3" name="Picture 8">
            <a:extLst>
              <a:ext uri="{FF2B5EF4-FFF2-40B4-BE49-F238E27FC236}">
                <a16:creationId xmlns:a16="http://schemas.microsoft.com/office/drawing/2014/main" id="{420A1E13-8AF9-E2B7-D4C7-C9E4323C326D}"/>
              </a:ext>
            </a:extLst>
          </p:cNvPr>
          <p:cNvPicPr>
            <a:picLocks noChangeAspect="1"/>
          </p:cNvPicPr>
          <p:nvPr/>
        </p:nvPicPr>
        <p:blipFill>
          <a:blip r:embed="rId2"/>
          <a:stretch>
            <a:fillRect/>
          </a:stretch>
        </p:blipFill>
        <p:spPr>
          <a:xfrm>
            <a:off x="5726546" y="2833111"/>
            <a:ext cx="4673600" cy="35941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 Predictive Analysis</a:t>
            </a:r>
          </a:p>
        </p:txBody>
      </p:sp>
      <p:sp>
        <p:nvSpPr>
          <p:cNvPr id="2" name="Content Placeholder 2">
            <a:extLst>
              <a:ext uri="{FF2B5EF4-FFF2-40B4-BE49-F238E27FC236}">
                <a16:creationId xmlns:a16="http://schemas.microsoft.com/office/drawing/2014/main" id="{36FF40BE-8541-E08B-652A-786B2822AD0F}"/>
              </a:ext>
            </a:extLst>
          </p:cNvPr>
          <p:cNvSpPr txBox="1">
            <a:spLocks/>
          </p:cNvSpPr>
          <p:nvPr/>
        </p:nvSpPr>
        <p:spPr>
          <a:xfrm>
            <a:off x="838200" y="1903263"/>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Support vector machine (SVM)</a:t>
            </a:r>
          </a:p>
          <a:p>
            <a:pPr lvl="1"/>
            <a:r>
              <a:rPr lang="en-US" sz="2000"/>
              <a:t>GridSearchCV best score: </a:t>
            </a:r>
            <a:r>
              <a:rPr lang="en-MY" sz="2000"/>
              <a:t>0.8482142857142856</a:t>
            </a:r>
          </a:p>
          <a:p>
            <a:pPr lvl="1"/>
            <a:r>
              <a:rPr lang="en-MY" sz="2000"/>
              <a:t>Accuracy score on test set: 0.8333333333333334</a:t>
            </a:r>
          </a:p>
          <a:p>
            <a:pPr lvl="1"/>
            <a:r>
              <a:rPr lang="en-MY" sz="2000"/>
              <a:t>Confusion matrix:</a:t>
            </a:r>
            <a:endParaRPr lang="en-MY" sz="2000" dirty="0"/>
          </a:p>
        </p:txBody>
      </p:sp>
      <p:pic>
        <p:nvPicPr>
          <p:cNvPr id="3" name="Picture 8">
            <a:extLst>
              <a:ext uri="{FF2B5EF4-FFF2-40B4-BE49-F238E27FC236}">
                <a16:creationId xmlns:a16="http://schemas.microsoft.com/office/drawing/2014/main" id="{2F004849-C928-D9C4-C1A8-27B83259AB02}"/>
              </a:ext>
            </a:extLst>
          </p:cNvPr>
          <p:cNvPicPr>
            <a:picLocks noChangeAspect="1"/>
          </p:cNvPicPr>
          <p:nvPr/>
        </p:nvPicPr>
        <p:blipFill>
          <a:blip r:embed="rId2"/>
          <a:stretch>
            <a:fillRect/>
          </a:stretch>
        </p:blipFill>
        <p:spPr>
          <a:xfrm>
            <a:off x="4729018" y="2962769"/>
            <a:ext cx="4673600" cy="35941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Predictive Analysis</a:t>
            </a:r>
            <a:endParaRPr lang="en-US" dirty="0">
              <a:solidFill>
                <a:srgbClr val="0B49CB"/>
              </a:solidFill>
            </a:endParaRPr>
          </a:p>
        </p:txBody>
      </p:sp>
      <p:pic>
        <p:nvPicPr>
          <p:cNvPr id="3" name="Picture 8">
            <a:extLst>
              <a:ext uri="{FF2B5EF4-FFF2-40B4-BE49-F238E27FC236}">
                <a16:creationId xmlns:a16="http://schemas.microsoft.com/office/drawing/2014/main" id="{2F004849-C928-D9C4-C1A8-27B83259AB02}"/>
              </a:ext>
            </a:extLst>
          </p:cNvPr>
          <p:cNvPicPr>
            <a:picLocks noChangeAspect="1"/>
          </p:cNvPicPr>
          <p:nvPr/>
        </p:nvPicPr>
        <p:blipFill>
          <a:blip r:embed="rId2"/>
          <a:stretch>
            <a:fillRect/>
          </a:stretch>
        </p:blipFill>
        <p:spPr>
          <a:xfrm>
            <a:off x="4729018" y="2962769"/>
            <a:ext cx="4673600" cy="3594100"/>
          </a:xfrm>
          <a:prstGeom prst="rect">
            <a:avLst/>
          </a:prstGeom>
        </p:spPr>
      </p:pic>
      <p:sp>
        <p:nvSpPr>
          <p:cNvPr id="5" name="Content Placeholder 2">
            <a:extLst>
              <a:ext uri="{FF2B5EF4-FFF2-40B4-BE49-F238E27FC236}">
                <a16:creationId xmlns:a16="http://schemas.microsoft.com/office/drawing/2014/main" id="{89477E75-CA85-2B2C-4C35-EB0051B39540}"/>
              </a:ext>
            </a:extLst>
          </p:cNvPr>
          <p:cNvSpPr txBox="1">
            <a:spLocks/>
          </p:cNvSpPr>
          <p:nvPr/>
        </p:nvSpPr>
        <p:spPr>
          <a:xfrm>
            <a:off x="770011" y="1740058"/>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Decision tree</a:t>
            </a:r>
          </a:p>
          <a:p>
            <a:pPr lvl="1"/>
            <a:r>
              <a:rPr lang="en-US" sz="2000"/>
              <a:t>GridSearchCV best score:0.875</a:t>
            </a:r>
            <a:endParaRPr lang="en-MY" sz="2000"/>
          </a:p>
          <a:p>
            <a:pPr lvl="1"/>
            <a:r>
              <a:rPr lang="en-MY" sz="2000"/>
              <a:t>Accuracy score on test set: 0.8333333333333334</a:t>
            </a:r>
          </a:p>
          <a:p>
            <a:pPr lvl="1"/>
            <a:r>
              <a:rPr lang="en-MY" sz="2000"/>
              <a:t>Confusion matrix:</a:t>
            </a:r>
            <a:endParaRPr lang="en-MY" sz="2000" dirty="0"/>
          </a:p>
        </p:txBody>
      </p:sp>
    </p:spTree>
    <p:extLst>
      <p:ext uri="{BB962C8B-B14F-4D97-AF65-F5344CB8AC3E}">
        <p14:creationId xmlns:p14="http://schemas.microsoft.com/office/powerpoint/2010/main" val="3244122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Predictive Analysis</a:t>
            </a:r>
            <a:endParaRPr lang="en-US" dirty="0">
              <a:solidFill>
                <a:srgbClr val="0B49CB"/>
              </a:solidFill>
            </a:endParaRPr>
          </a:p>
        </p:txBody>
      </p:sp>
      <p:pic>
        <p:nvPicPr>
          <p:cNvPr id="3" name="Picture 8">
            <a:extLst>
              <a:ext uri="{FF2B5EF4-FFF2-40B4-BE49-F238E27FC236}">
                <a16:creationId xmlns:a16="http://schemas.microsoft.com/office/drawing/2014/main" id="{2F004849-C928-D9C4-C1A8-27B83259AB02}"/>
              </a:ext>
            </a:extLst>
          </p:cNvPr>
          <p:cNvPicPr>
            <a:picLocks noChangeAspect="1"/>
          </p:cNvPicPr>
          <p:nvPr/>
        </p:nvPicPr>
        <p:blipFill>
          <a:blip r:embed="rId2"/>
          <a:stretch>
            <a:fillRect/>
          </a:stretch>
        </p:blipFill>
        <p:spPr>
          <a:xfrm>
            <a:off x="4729018" y="2962769"/>
            <a:ext cx="4673600" cy="3594100"/>
          </a:xfrm>
          <a:prstGeom prst="rect">
            <a:avLst/>
          </a:prstGeom>
        </p:spPr>
      </p:pic>
      <p:sp>
        <p:nvSpPr>
          <p:cNvPr id="5" name="Content Placeholder 2">
            <a:extLst>
              <a:ext uri="{FF2B5EF4-FFF2-40B4-BE49-F238E27FC236}">
                <a16:creationId xmlns:a16="http://schemas.microsoft.com/office/drawing/2014/main" id="{2D16E5C0-EA7F-7903-F2DF-D22B0AED9D1B}"/>
              </a:ext>
            </a:extLst>
          </p:cNvPr>
          <p:cNvSpPr txBox="1">
            <a:spLocks/>
          </p:cNvSpPr>
          <p:nvPr/>
        </p:nvSpPr>
        <p:spPr>
          <a:xfrm>
            <a:off x="734028" y="1740058"/>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K nearest neighbors (KNN)</a:t>
            </a:r>
          </a:p>
          <a:p>
            <a:pPr lvl="1"/>
            <a:r>
              <a:rPr lang="en-US" sz="2000"/>
              <a:t>GridSearchCV best score: </a:t>
            </a:r>
            <a:r>
              <a:rPr lang="en-MY" sz="2000"/>
              <a:t>0.8482142857142858</a:t>
            </a:r>
          </a:p>
          <a:p>
            <a:pPr lvl="1"/>
            <a:r>
              <a:rPr lang="en-MY" sz="2000"/>
              <a:t>Accuracy score on test set: 0.8333333333333334</a:t>
            </a:r>
          </a:p>
          <a:p>
            <a:pPr lvl="1"/>
            <a:r>
              <a:rPr lang="en-MY" sz="2000"/>
              <a:t>Confusion matrix:</a:t>
            </a:r>
            <a:endParaRPr lang="en-MY" sz="2000" dirty="0"/>
          </a:p>
        </p:txBody>
      </p:sp>
    </p:spTree>
    <p:extLst>
      <p:ext uri="{BB962C8B-B14F-4D97-AF65-F5344CB8AC3E}">
        <p14:creationId xmlns:p14="http://schemas.microsoft.com/office/powerpoint/2010/main" val="2858699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 Predictive Analysis</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مربع نص 5">
            <a:extLst>
              <a:ext uri="{FF2B5EF4-FFF2-40B4-BE49-F238E27FC236}">
                <a16:creationId xmlns:a16="http://schemas.microsoft.com/office/drawing/2014/main" id="{C8FE5A3A-6F23-1517-08B6-50B3B88886FE}"/>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200" b="0" i="0">
                <a:effectLst/>
              </a:rPr>
              <a:t>Comparing the results of all four models, it is evident that they have identical accuracy scores and confusion matrices when evaluated on the test set. Therefore, their rankings are determined based on their GridSearchCV best scores. The models are ranked as follows, with the first being the best and the last being the worst:</a:t>
            </a:r>
          </a:p>
          <a:p>
            <a:pPr indent="-228600">
              <a:lnSpc>
                <a:spcPct val="90000"/>
              </a:lnSpc>
              <a:spcAft>
                <a:spcPts val="600"/>
              </a:spcAft>
              <a:buFont typeface="Arial" panose="020B0604020202020204" pitchFamily="34" charset="0"/>
              <a:buChar char="•"/>
            </a:pPr>
            <a:r>
              <a:rPr lang="en-US" sz="1200" b="0" i="0">
                <a:effectLst/>
              </a:rPr>
              <a:t>Decision tree (GridSearchCV best score: 0.8892857142857142)</a:t>
            </a:r>
          </a:p>
          <a:p>
            <a:pPr indent="-228600">
              <a:lnSpc>
                <a:spcPct val="90000"/>
              </a:lnSpc>
              <a:spcAft>
                <a:spcPts val="600"/>
              </a:spcAft>
              <a:buFont typeface="Arial" panose="020B0604020202020204" pitchFamily="34" charset="0"/>
              <a:buChar char="•"/>
            </a:pPr>
            <a:r>
              <a:rPr lang="en-US" sz="1200" b="0" i="0">
                <a:effectLst/>
              </a:rPr>
              <a:t>K nearest neighbors, KNN (GridSearchCV best score: 0.8482142857142858)</a:t>
            </a:r>
          </a:p>
          <a:p>
            <a:pPr indent="-228600">
              <a:lnSpc>
                <a:spcPct val="90000"/>
              </a:lnSpc>
              <a:spcAft>
                <a:spcPts val="600"/>
              </a:spcAft>
              <a:buFont typeface="Arial" panose="020B0604020202020204" pitchFamily="34" charset="0"/>
              <a:buChar char="•"/>
            </a:pPr>
            <a:r>
              <a:rPr lang="en-US" sz="1200" b="0" i="0">
                <a:effectLst/>
              </a:rPr>
              <a:t>Support vector machine, SVM (GridSearchCV best score: 0.8482142857142856)</a:t>
            </a:r>
          </a:p>
          <a:p>
            <a:pPr indent="-228600">
              <a:lnSpc>
                <a:spcPct val="90000"/>
              </a:lnSpc>
              <a:spcAft>
                <a:spcPts val="600"/>
              </a:spcAft>
              <a:buFont typeface="Arial" panose="020B0604020202020204" pitchFamily="34" charset="0"/>
              <a:buChar char="•"/>
            </a:pPr>
            <a:r>
              <a:rPr lang="en-US" sz="1200" b="0" i="0">
                <a:effectLst/>
              </a:rPr>
              <a:t>Logistic regression (GridSearchCV best score: 0.8464285714285713)</a:t>
            </a:r>
          </a:p>
        </p:txBody>
      </p:sp>
      <p:pic>
        <p:nvPicPr>
          <p:cNvPr id="13" name="Graphic 12" descr="إحصائيات">
            <a:extLst>
              <a:ext uri="{FF2B5EF4-FFF2-40B4-BE49-F238E27FC236}">
                <a16:creationId xmlns:a16="http://schemas.microsoft.com/office/drawing/2014/main" id="{8E36ED2C-4D3D-398F-7400-6E98597AFF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7236" y="640080"/>
            <a:ext cx="5577840" cy="557784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9513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Conclusions</a:t>
            </a:r>
          </a:p>
        </p:txBody>
      </p:sp>
      <p:pic>
        <p:nvPicPr>
          <p:cNvPr id="11" name="Picture 10" descr="Rocket launch">
            <a:extLst>
              <a:ext uri="{FF2B5EF4-FFF2-40B4-BE49-F238E27FC236}">
                <a16:creationId xmlns:a16="http://schemas.microsoft.com/office/drawing/2014/main" id="{9D70FD4F-BE31-2900-963D-360C660C9A27}"/>
              </a:ext>
            </a:extLst>
          </p:cNvPr>
          <p:cNvPicPr>
            <a:picLocks noChangeAspect="1"/>
          </p:cNvPicPr>
          <p:nvPr/>
        </p:nvPicPr>
        <p:blipFill rotWithShape="1">
          <a:blip r:embed="rId2"/>
          <a:srcRect l="41027" r="1364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297762" y="2706624"/>
            <a:ext cx="6251110" cy="3483864"/>
          </a:xfrm>
          <a:prstGeom prst="rect">
            <a:avLst/>
          </a:prstGeom>
        </p:spPr>
        <p:txBody>
          <a:bodyPr vert="horz" lIns="91440" tIns="45720" rIns="91440" bIns="45720" rtlCol="0">
            <a:normAutofit/>
          </a:bodyPr>
          <a:lstStyle/>
          <a:p>
            <a:pPr>
              <a:spcBef>
                <a:spcPts val="1400"/>
              </a:spcBef>
            </a:pPr>
            <a:r>
              <a:rPr lang="en-US" sz="1400" b="0" i="0">
                <a:effectLst/>
              </a:rPr>
              <a:t>In this project, we try to predict if the first stage of a given Falcon 9 launch will land in order to determine the cost of a launch</a:t>
            </a:r>
          </a:p>
          <a:p>
            <a:pPr>
              <a:spcBef>
                <a:spcPts val="1400"/>
              </a:spcBef>
            </a:pPr>
            <a:r>
              <a:rPr lang="en-US" sz="1400" b="0" i="0">
                <a:effectLst/>
              </a:rPr>
              <a:t>Launches with a lower payload mass tend to have higher success rates compared to launches with larger payload masses.</a:t>
            </a:r>
          </a:p>
          <a:p>
            <a:pPr>
              <a:spcBef>
                <a:spcPts val="1400"/>
              </a:spcBef>
            </a:pPr>
            <a:r>
              <a:rPr lang="en-US" sz="1400" b="0" i="0">
                <a:effectLst/>
              </a:rPr>
              <a:t> The majority of launch sites are located near the Equator line, and all launch sites are situated in close proximity to coastlines.</a:t>
            </a:r>
          </a:p>
          <a:p>
            <a:pPr>
              <a:spcBef>
                <a:spcPts val="1400"/>
              </a:spcBef>
            </a:pPr>
            <a:r>
              <a:rPr lang="en-US" sz="1400" b="0" i="0">
                <a:effectLst/>
              </a:rPr>
              <a:t> The success rate of launches has shown an upward trend over the years, indicating improvements in launch capabilities and processes.</a:t>
            </a:r>
          </a:p>
          <a:p>
            <a:pPr>
              <a:spcBef>
                <a:spcPts val="1400"/>
              </a:spcBef>
            </a:pPr>
            <a:r>
              <a:rPr lang="en-US" sz="1400" b="0" i="0">
                <a:effectLst/>
              </a:rPr>
              <a:t> Among all the launch sites, KSC LC-39A stands out with the highest success rate for its launches.</a:t>
            </a:r>
          </a:p>
          <a:p>
            <a:pPr>
              <a:spcBef>
                <a:spcPts val="1400"/>
              </a:spcBef>
            </a:pPr>
            <a:r>
              <a:rPr lang="en-US" sz="1400" b="0" i="0">
                <a:effectLst/>
              </a:rPr>
              <a:t> Launches into ES-L1, GEO, HEO, and SSO orbits have achieved a 100% success rate, indicating a high level of reliability and precision in reaching these specific orbits.</a:t>
            </a:r>
            <a:endParaRPr lang="en-US" sz="140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B5A6DEE5-F321-8E96-BEB1-9597143F5F48}"/>
              </a:ext>
            </a:extLst>
          </p:cNvPr>
          <p:cNvSpPr>
            <a:spLocks noGrp="1"/>
          </p:cNvSpPr>
          <p:nvPr>
            <p:ph type="title"/>
          </p:nvPr>
        </p:nvSpPr>
        <p:spPr>
          <a:xfrm>
            <a:off x="5297762" y="329184"/>
            <a:ext cx="6251110" cy="1783080"/>
          </a:xfrm>
        </p:spPr>
        <p:txBody>
          <a:bodyPr anchor="b">
            <a:normAutofit/>
          </a:bodyPr>
          <a:lstStyle/>
          <a:p>
            <a:r>
              <a:rPr lang="en-US" sz="5400" dirty="0"/>
              <a:t>Appendix</a:t>
            </a:r>
          </a:p>
        </p:txBody>
      </p:sp>
      <p:pic>
        <p:nvPicPr>
          <p:cNvPr id="5" name="Picture 4" descr="Writing an appointment on a paper agenda">
            <a:extLst>
              <a:ext uri="{FF2B5EF4-FFF2-40B4-BE49-F238E27FC236}">
                <a16:creationId xmlns:a16="http://schemas.microsoft.com/office/drawing/2014/main" id="{F0226B3B-D752-D01B-C40A-8CFC1F64BF80}"/>
              </a:ext>
            </a:extLst>
          </p:cNvPr>
          <p:cNvPicPr>
            <a:picLocks noChangeAspect="1"/>
          </p:cNvPicPr>
          <p:nvPr/>
        </p:nvPicPr>
        <p:blipFill rotWithShape="1">
          <a:blip r:embed="rId3"/>
          <a:srcRect r="5466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صر نائب للمحتوى 2">
            <a:extLst>
              <a:ext uri="{FF2B5EF4-FFF2-40B4-BE49-F238E27FC236}">
                <a16:creationId xmlns:a16="http://schemas.microsoft.com/office/drawing/2014/main" id="{C7E98FFD-B3BE-A207-D8D0-9EA579C42A37}"/>
              </a:ext>
            </a:extLst>
          </p:cNvPr>
          <p:cNvSpPr>
            <a:spLocks noGrp="1"/>
          </p:cNvSpPr>
          <p:nvPr>
            <p:ph idx="1"/>
          </p:nvPr>
        </p:nvSpPr>
        <p:spPr>
          <a:xfrm>
            <a:off x="5297762" y="2706624"/>
            <a:ext cx="6251110" cy="3483864"/>
          </a:xfrm>
        </p:spPr>
        <p:txBody>
          <a:bodyPr>
            <a:normAutofit/>
          </a:bodyPr>
          <a:lstStyle/>
          <a:p>
            <a:r>
              <a:rPr lang="en-US" sz="2200" dirty="0">
                <a:hlinkClick r:id="rId4"/>
              </a:rPr>
              <a:t>https://github.com/Batool1227/Apllied-DataScince.git</a:t>
            </a:r>
            <a:endParaRPr lang="en-US" sz="2200" dirty="0"/>
          </a:p>
        </p:txBody>
      </p:sp>
    </p:spTree>
    <p:extLst>
      <p:ext uri="{BB962C8B-B14F-4D97-AF65-F5344CB8AC3E}">
        <p14:creationId xmlns:p14="http://schemas.microsoft.com/office/powerpoint/2010/main" val="3573575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49282"/>
            <a:ext cx="10104817" cy="578397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panose="020B0604020104020204" pitchFamily="34" charset="0"/>
              </a:rPr>
              <a:t>Executive Summary</a:t>
            </a:r>
          </a:p>
          <a:p>
            <a:pPr>
              <a:lnSpc>
                <a:spcPct val="120000"/>
              </a:lnSpc>
              <a:spcBef>
                <a:spcPts val="600"/>
              </a:spcBef>
            </a:pPr>
            <a:r>
              <a:rPr lang="en-US" sz="8800" dirty="0">
                <a:solidFill>
                  <a:schemeClr val="accent3">
                    <a:lumMod val="25000"/>
                  </a:schemeClr>
                </a:solidFill>
                <a:latin typeface="Abadi" panose="020B0604020104020204" pitchFamily="34" charset="0"/>
              </a:rPr>
              <a:t>Data collection methodology:</a:t>
            </a:r>
          </a:p>
          <a:p>
            <a:pPr lvl="1">
              <a:lnSpc>
                <a:spcPct val="120000"/>
              </a:lnSpc>
              <a:spcBef>
                <a:spcPts val="600"/>
              </a:spcBef>
            </a:pPr>
            <a:r>
              <a:rPr lang="en-US" sz="6400" dirty="0">
                <a:solidFill>
                  <a:schemeClr val="bg2">
                    <a:lumMod val="50000"/>
                  </a:schemeClr>
                </a:solidFill>
                <a:latin typeface="Abadi" panose="020B0604020104020204" pitchFamily="34" charset="0"/>
              </a:rPr>
              <a:t> Data for this research was collected through two methods: accessing the SpaceX REST API and web scraping Wiki pages.</a:t>
            </a:r>
          </a:p>
          <a:p>
            <a:pPr>
              <a:lnSpc>
                <a:spcPct val="120000"/>
              </a:lnSpc>
              <a:spcBef>
                <a:spcPts val="600"/>
              </a:spcBef>
            </a:pPr>
            <a:r>
              <a:rPr lang="en-US" sz="8800" dirty="0">
                <a:solidFill>
                  <a:schemeClr val="accent3">
                    <a:lumMod val="25000"/>
                  </a:schemeClr>
                </a:solidFill>
                <a:latin typeface="Abadi" panose="020B0604020104020204" pitchFamily="34" charset="0"/>
              </a:rPr>
              <a:t>Perform data wrangling</a:t>
            </a:r>
            <a:endParaRPr lang="ar-SA" sz="8800" dirty="0">
              <a:solidFill>
                <a:schemeClr val="accent3">
                  <a:lumMod val="25000"/>
                </a:schemeClr>
              </a:solidFill>
              <a:latin typeface="Abadi" panose="020B0604020104020204" pitchFamily="34" charset="0"/>
            </a:endParaRPr>
          </a:p>
          <a:p>
            <a:pPr lvl="1">
              <a:lnSpc>
                <a:spcPct val="120000"/>
              </a:lnSpc>
              <a:spcBef>
                <a:spcPts val="600"/>
              </a:spcBef>
            </a:pPr>
            <a:r>
              <a:rPr lang="en-US" sz="6200" b="0" i="0" dirty="0">
                <a:solidFill>
                  <a:schemeClr val="bg2">
                    <a:lumMod val="50000"/>
                  </a:schemeClr>
                </a:solidFill>
                <a:effectLst/>
                <a:latin typeface="Abadi" panose="020B0604020104020204" pitchFamily="34" charset="0"/>
              </a:rPr>
              <a:t>Attribute Identification</a:t>
            </a:r>
            <a:endParaRPr lang="ar-SA" sz="8400" b="0" i="0" dirty="0">
              <a:solidFill>
                <a:schemeClr val="bg2">
                  <a:lumMod val="50000"/>
                </a:schemeClr>
              </a:solidFill>
              <a:effectLst/>
              <a:latin typeface="Abadi" panose="020B0604020104020204" pitchFamily="34" charset="0"/>
            </a:endParaRPr>
          </a:p>
          <a:p>
            <a:pPr lvl="1">
              <a:lnSpc>
                <a:spcPct val="120000"/>
              </a:lnSpc>
              <a:spcBef>
                <a:spcPts val="600"/>
              </a:spcBef>
            </a:pPr>
            <a:r>
              <a:rPr lang="en-US" sz="6200" b="0" i="0" dirty="0">
                <a:solidFill>
                  <a:schemeClr val="bg2">
                    <a:lumMod val="50000"/>
                  </a:schemeClr>
                </a:solidFill>
                <a:effectLst/>
                <a:latin typeface="Abadi" panose="020B0604020104020204" pitchFamily="34" charset="0"/>
              </a:rPr>
              <a:t>Attribute Exploration</a:t>
            </a:r>
            <a:endParaRPr lang="ar-SA" sz="8400" dirty="0">
              <a:solidFill>
                <a:schemeClr val="bg2">
                  <a:lumMod val="50000"/>
                </a:schemeClr>
              </a:solidFill>
              <a:latin typeface="Abadi" panose="020B0604020104020204" pitchFamily="34" charset="0"/>
            </a:endParaRPr>
          </a:p>
          <a:p>
            <a:pPr lvl="1">
              <a:lnSpc>
                <a:spcPct val="120000"/>
              </a:lnSpc>
              <a:spcBef>
                <a:spcPts val="600"/>
              </a:spcBef>
            </a:pPr>
            <a:r>
              <a:rPr lang="en-US" sz="6200" b="0" i="0" dirty="0">
                <a:solidFill>
                  <a:schemeClr val="bg2">
                    <a:lumMod val="50000"/>
                  </a:schemeClr>
                </a:solidFill>
                <a:effectLst/>
                <a:latin typeface="Abadi" panose="020B0604020104020204" pitchFamily="34" charset="0"/>
              </a:rPr>
              <a:t>Outcome Conversion</a:t>
            </a:r>
            <a:endParaRPr lang="ar-SA" sz="8400" dirty="0">
              <a:solidFill>
                <a:schemeClr val="bg2">
                  <a:lumMod val="50000"/>
                </a:schemeClr>
              </a:solidFill>
              <a:latin typeface="Abadi" panose="020B0604020104020204" pitchFamily="34" charset="0"/>
            </a:endParaRPr>
          </a:p>
          <a:p>
            <a:pPr>
              <a:lnSpc>
                <a:spcPct val="120000"/>
              </a:lnSpc>
              <a:spcBef>
                <a:spcPts val="600"/>
              </a:spcBef>
            </a:pPr>
            <a:r>
              <a:rPr lang="en-US" sz="8800" dirty="0">
                <a:solidFill>
                  <a:schemeClr val="accent3">
                    <a:lumMod val="25000"/>
                  </a:schemeClr>
                </a:solidFill>
                <a:latin typeface="Abadi" panose="020B0604020104020204" pitchFamily="34" charset="0"/>
              </a:rPr>
              <a:t>Perform exploratory data analysis (EDA) using visualization and SQL</a:t>
            </a:r>
          </a:p>
          <a:p>
            <a:pPr>
              <a:lnSpc>
                <a:spcPct val="120000"/>
              </a:lnSpc>
              <a:spcBef>
                <a:spcPts val="600"/>
              </a:spcBef>
            </a:pPr>
            <a:r>
              <a:rPr lang="en-US" sz="8800" dirty="0">
                <a:solidFill>
                  <a:schemeClr val="accent3">
                    <a:lumMod val="25000"/>
                  </a:schemeClr>
                </a:solidFill>
                <a:latin typeface="Abadi" panose="020B0604020104020204" pitchFamily="34" charset="0"/>
              </a:rPr>
              <a:t>Perform interactive visual analytics using Folium and </a:t>
            </a:r>
            <a:r>
              <a:rPr lang="en-US" sz="8800" dirty="0" err="1">
                <a:solidFill>
                  <a:schemeClr val="accent3">
                    <a:lumMod val="25000"/>
                  </a:schemeClr>
                </a:solidFill>
                <a:latin typeface="Abadi" panose="020B0604020104020204" pitchFamily="34" charset="0"/>
              </a:rPr>
              <a:t>Plotly</a:t>
            </a:r>
            <a:r>
              <a:rPr lang="en-US" sz="8800" dirty="0">
                <a:solidFill>
                  <a:schemeClr val="accent3">
                    <a:lumMod val="25000"/>
                  </a:schemeClr>
                </a:solidFill>
                <a:latin typeface="Abadi" panose="020B0604020104020204" pitchFamily="34" charset="0"/>
              </a:rPr>
              <a:t> Dash</a:t>
            </a:r>
          </a:p>
          <a:p>
            <a:pPr>
              <a:lnSpc>
                <a:spcPct val="120000"/>
              </a:lnSpc>
              <a:spcBef>
                <a:spcPts val="600"/>
              </a:spcBef>
            </a:pPr>
            <a:r>
              <a:rPr lang="en-US" sz="8800" dirty="0">
                <a:solidFill>
                  <a:schemeClr val="accent3">
                    <a:lumMod val="25000"/>
                  </a:schemeClr>
                </a:solidFill>
                <a:latin typeface="Abadi" panose="020B0604020104020204" pitchFamily="34" charset="0"/>
              </a:rPr>
              <a:t>Perform predictive analysis using classification models</a:t>
            </a:r>
          </a:p>
          <a:p>
            <a:pPr lvl="1">
              <a:lnSpc>
                <a:spcPct val="120000"/>
              </a:lnSpc>
              <a:spcBef>
                <a:spcPts val="600"/>
              </a:spcBef>
            </a:pPr>
            <a:r>
              <a:rPr lang="en-US" sz="7600" dirty="0">
                <a:solidFill>
                  <a:schemeClr val="bg2">
                    <a:lumMod val="50000"/>
                  </a:schemeClr>
                </a:solidFill>
                <a:latin typeface="Abadi" panose="020B0604020104020204" pitchFamily="34" charset="0"/>
              </a:rPr>
              <a:t>Created a column for ‘class’; standardized and transformed data; train/test split data; find best classification algorithm (Logistic regression, SVM, decision tree, &amp; KNN) using test data</a:t>
            </a:r>
          </a:p>
          <a:p>
            <a:pPr>
              <a:lnSpc>
                <a:spcPct val="120000"/>
              </a:lnSpc>
              <a:spcBef>
                <a:spcPts val="1400"/>
              </a:spcBef>
            </a:pPr>
            <a:endParaRPr lang="en-US" sz="8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sp>
        <p:nvSpPr>
          <p:cNvPr id="111" name="مخطط انسيابي: معالجة 110">
            <a:extLst>
              <a:ext uri="{FF2B5EF4-FFF2-40B4-BE49-F238E27FC236}">
                <a16:creationId xmlns:a16="http://schemas.microsoft.com/office/drawing/2014/main" id="{3F8C47A2-C584-D4DC-0E3D-8123630B7EA2}"/>
              </a:ext>
            </a:extLst>
          </p:cNvPr>
          <p:cNvSpPr/>
          <p:nvPr/>
        </p:nvSpPr>
        <p:spPr>
          <a:xfrm>
            <a:off x="613019" y="2914118"/>
            <a:ext cx="2103120" cy="128016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 API Provides Launch Info</a:t>
            </a:r>
          </a:p>
        </p:txBody>
      </p:sp>
      <p:sp>
        <p:nvSpPr>
          <p:cNvPr id="112" name="مخطط انسيابي: معالجة 111">
            <a:extLst>
              <a:ext uri="{FF2B5EF4-FFF2-40B4-BE49-F238E27FC236}">
                <a16:creationId xmlns:a16="http://schemas.microsoft.com/office/drawing/2014/main" id="{FEC786BE-137E-9ECB-B411-B99DB3E12D86}"/>
              </a:ext>
            </a:extLst>
          </p:cNvPr>
          <p:cNvSpPr/>
          <p:nvPr/>
        </p:nvSpPr>
        <p:spPr>
          <a:xfrm>
            <a:off x="3486541" y="2914118"/>
            <a:ext cx="2194560" cy="11887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GET Request in Python</a:t>
            </a:r>
          </a:p>
        </p:txBody>
      </p:sp>
      <p:sp>
        <p:nvSpPr>
          <p:cNvPr id="113" name="مخطط انسيابي: معالجة 112">
            <a:extLst>
              <a:ext uri="{FF2B5EF4-FFF2-40B4-BE49-F238E27FC236}">
                <a16:creationId xmlns:a16="http://schemas.microsoft.com/office/drawing/2014/main" id="{22645ABB-4AB7-BC7D-091C-252A3E8F55A2}"/>
              </a:ext>
            </a:extLst>
          </p:cNvPr>
          <p:cNvSpPr/>
          <p:nvPr/>
        </p:nvSpPr>
        <p:spPr>
          <a:xfrm>
            <a:off x="6497860" y="2914118"/>
            <a:ext cx="2103120" cy="128016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 JSON Response Received</a:t>
            </a:r>
          </a:p>
        </p:txBody>
      </p:sp>
      <p:sp>
        <p:nvSpPr>
          <p:cNvPr id="114" name="مخطط انسيابي: معالجة 113">
            <a:extLst>
              <a:ext uri="{FF2B5EF4-FFF2-40B4-BE49-F238E27FC236}">
                <a16:creationId xmlns:a16="http://schemas.microsoft.com/office/drawing/2014/main" id="{EC3FD421-7F0E-8466-4A8F-44F1A4159F2A}"/>
              </a:ext>
            </a:extLst>
          </p:cNvPr>
          <p:cNvSpPr/>
          <p:nvPr/>
        </p:nvSpPr>
        <p:spPr>
          <a:xfrm>
            <a:off x="9464609" y="2950505"/>
            <a:ext cx="2103120" cy="128016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 JSON Data Normalized</a:t>
            </a:r>
          </a:p>
        </p:txBody>
      </p:sp>
      <p:cxnSp>
        <p:nvCxnSpPr>
          <p:cNvPr id="116" name="رابط كسهم مستقيم 115">
            <a:extLst>
              <a:ext uri="{FF2B5EF4-FFF2-40B4-BE49-F238E27FC236}">
                <a16:creationId xmlns:a16="http://schemas.microsoft.com/office/drawing/2014/main" id="{F5394CED-F2ED-F6A7-5FBE-AD4291C9D90D}"/>
              </a:ext>
            </a:extLst>
          </p:cNvPr>
          <p:cNvCxnSpPr>
            <a:cxnSpLocks/>
          </p:cNvCxnSpPr>
          <p:nvPr/>
        </p:nvCxnSpPr>
        <p:spPr>
          <a:xfrm>
            <a:off x="2635951" y="3549118"/>
            <a:ext cx="1047750" cy="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7" name="رابط كسهم مستقيم 116">
            <a:extLst>
              <a:ext uri="{FF2B5EF4-FFF2-40B4-BE49-F238E27FC236}">
                <a16:creationId xmlns:a16="http://schemas.microsoft.com/office/drawing/2014/main" id="{F934A58E-C9D0-2B32-2A26-54039C5A837A}"/>
              </a:ext>
            </a:extLst>
          </p:cNvPr>
          <p:cNvCxnSpPr>
            <a:cxnSpLocks/>
          </p:cNvCxnSpPr>
          <p:nvPr/>
        </p:nvCxnSpPr>
        <p:spPr>
          <a:xfrm>
            <a:off x="5546643" y="3549118"/>
            <a:ext cx="1047750" cy="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8" name="رابط كسهم مستقيم 117">
            <a:extLst>
              <a:ext uri="{FF2B5EF4-FFF2-40B4-BE49-F238E27FC236}">
                <a16:creationId xmlns:a16="http://schemas.microsoft.com/office/drawing/2014/main" id="{4D421150-1E62-0845-BA0A-951F31B012BB}"/>
              </a:ext>
            </a:extLst>
          </p:cNvPr>
          <p:cNvCxnSpPr>
            <a:cxnSpLocks/>
          </p:cNvCxnSpPr>
          <p:nvPr/>
        </p:nvCxnSpPr>
        <p:spPr>
          <a:xfrm>
            <a:off x="8593360" y="3568399"/>
            <a:ext cx="1047750"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9" name="مخطط انسيابي: معالجة 118">
            <a:extLst>
              <a:ext uri="{FF2B5EF4-FFF2-40B4-BE49-F238E27FC236}">
                <a16:creationId xmlns:a16="http://schemas.microsoft.com/office/drawing/2014/main" id="{78CBE1AC-6228-2B56-2256-22BEDE1409F8}"/>
              </a:ext>
            </a:extLst>
          </p:cNvPr>
          <p:cNvSpPr/>
          <p:nvPr/>
        </p:nvSpPr>
        <p:spPr>
          <a:xfrm>
            <a:off x="613019" y="4998102"/>
            <a:ext cx="2103120" cy="128016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 Python BeautifulSoup</a:t>
            </a:r>
          </a:p>
        </p:txBody>
      </p:sp>
      <p:sp>
        <p:nvSpPr>
          <p:cNvPr id="120" name="مخطط انسيابي: معالجة 119">
            <a:extLst>
              <a:ext uri="{FF2B5EF4-FFF2-40B4-BE49-F238E27FC236}">
                <a16:creationId xmlns:a16="http://schemas.microsoft.com/office/drawing/2014/main" id="{949FBA25-1A66-D771-7DCB-0DDBD22468E0}"/>
              </a:ext>
            </a:extLst>
          </p:cNvPr>
          <p:cNvSpPr/>
          <p:nvPr/>
        </p:nvSpPr>
        <p:spPr>
          <a:xfrm>
            <a:off x="3532261" y="4993022"/>
            <a:ext cx="2103120" cy="128016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Scrape HTML Tables</a:t>
            </a:r>
          </a:p>
        </p:txBody>
      </p:sp>
      <p:sp>
        <p:nvSpPr>
          <p:cNvPr id="121" name="مخطط انسيابي: معالجة 120">
            <a:extLst>
              <a:ext uri="{FF2B5EF4-FFF2-40B4-BE49-F238E27FC236}">
                <a16:creationId xmlns:a16="http://schemas.microsoft.com/office/drawing/2014/main" id="{31D3E943-B7E9-C2FD-C367-78AB208E53D8}"/>
              </a:ext>
            </a:extLst>
          </p:cNvPr>
          <p:cNvSpPr/>
          <p:nvPr/>
        </p:nvSpPr>
        <p:spPr>
          <a:xfrm>
            <a:off x="6392483" y="4993022"/>
            <a:ext cx="2103120" cy="128016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 Parse into Pandas DataFrame</a:t>
            </a:r>
          </a:p>
        </p:txBody>
      </p:sp>
      <p:cxnSp>
        <p:nvCxnSpPr>
          <p:cNvPr id="122" name="رابط كسهم مستقيم 121">
            <a:extLst>
              <a:ext uri="{FF2B5EF4-FFF2-40B4-BE49-F238E27FC236}">
                <a16:creationId xmlns:a16="http://schemas.microsoft.com/office/drawing/2014/main" id="{DC34E0BE-C7C9-EC1D-14A9-BD4C95C13273}"/>
              </a:ext>
            </a:extLst>
          </p:cNvPr>
          <p:cNvCxnSpPr>
            <a:cxnSpLocks/>
          </p:cNvCxnSpPr>
          <p:nvPr/>
        </p:nvCxnSpPr>
        <p:spPr>
          <a:xfrm>
            <a:off x="2628087" y="5633102"/>
            <a:ext cx="1506154" cy="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3" name="رابط كسهم مستقيم 122">
            <a:extLst>
              <a:ext uri="{FF2B5EF4-FFF2-40B4-BE49-F238E27FC236}">
                <a16:creationId xmlns:a16="http://schemas.microsoft.com/office/drawing/2014/main" id="{24A6C130-60AB-29DB-1394-BA0D08639C39}"/>
              </a:ext>
            </a:extLst>
          </p:cNvPr>
          <p:cNvCxnSpPr/>
          <p:nvPr/>
        </p:nvCxnSpPr>
        <p:spPr>
          <a:xfrm>
            <a:off x="5227860" y="5633102"/>
            <a:ext cx="1270000"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3" name="مربع نص 132">
            <a:extLst>
              <a:ext uri="{FF2B5EF4-FFF2-40B4-BE49-F238E27FC236}">
                <a16:creationId xmlns:a16="http://schemas.microsoft.com/office/drawing/2014/main" id="{F6C0BE15-8084-46FA-2356-80AC8EF80839}"/>
              </a:ext>
            </a:extLst>
          </p:cNvPr>
          <p:cNvSpPr txBox="1"/>
          <p:nvPr/>
        </p:nvSpPr>
        <p:spPr>
          <a:xfrm>
            <a:off x="613018" y="2440047"/>
            <a:ext cx="3260481" cy="461665"/>
          </a:xfrm>
          <a:prstGeom prst="rect">
            <a:avLst/>
          </a:prstGeom>
          <a:noFill/>
        </p:spPr>
        <p:txBody>
          <a:bodyPr wrap="square" rtlCol="0">
            <a:spAutoFit/>
          </a:bodyPr>
          <a:lstStyle/>
          <a:p>
            <a:r>
              <a:rPr lang="en-US" sz="2400" dirty="0"/>
              <a:t>SpaceX REST API:</a:t>
            </a:r>
          </a:p>
        </p:txBody>
      </p:sp>
      <p:sp>
        <p:nvSpPr>
          <p:cNvPr id="134" name="مربع نص 133">
            <a:extLst>
              <a:ext uri="{FF2B5EF4-FFF2-40B4-BE49-F238E27FC236}">
                <a16:creationId xmlns:a16="http://schemas.microsoft.com/office/drawing/2014/main" id="{7A5D1831-1C1A-9F91-4E23-E03885129E89}"/>
              </a:ext>
            </a:extLst>
          </p:cNvPr>
          <p:cNvSpPr txBox="1"/>
          <p:nvPr/>
        </p:nvSpPr>
        <p:spPr>
          <a:xfrm>
            <a:off x="613019" y="4511625"/>
            <a:ext cx="2103120" cy="461665"/>
          </a:xfrm>
          <a:prstGeom prst="rect">
            <a:avLst/>
          </a:prstGeom>
          <a:noFill/>
        </p:spPr>
        <p:txBody>
          <a:bodyPr wrap="square" rtlCol="0">
            <a:spAutoFit/>
          </a:bodyPr>
          <a:lstStyle/>
          <a:p>
            <a:r>
              <a:rPr lang="en-US" sz="2400" dirty="0"/>
              <a:t>Web Scraping:</a:t>
            </a:r>
          </a:p>
        </p:txBody>
      </p:sp>
      <p:sp>
        <p:nvSpPr>
          <p:cNvPr id="135" name="مربع نص 134">
            <a:extLst>
              <a:ext uri="{FF2B5EF4-FFF2-40B4-BE49-F238E27FC236}">
                <a16:creationId xmlns:a16="http://schemas.microsoft.com/office/drawing/2014/main" id="{3B47BDA8-8292-DD02-1692-4F8C284437A7}"/>
              </a:ext>
            </a:extLst>
          </p:cNvPr>
          <p:cNvSpPr txBox="1"/>
          <p:nvPr/>
        </p:nvSpPr>
        <p:spPr>
          <a:xfrm>
            <a:off x="533400" y="1460226"/>
            <a:ext cx="11658600" cy="1107996"/>
          </a:xfrm>
          <a:prstGeom prst="rect">
            <a:avLst/>
          </a:prstGeom>
          <a:noFill/>
        </p:spPr>
        <p:txBody>
          <a:bodyPr wrap="square" rtlCol="0">
            <a:spAutoFit/>
          </a:bodyPr>
          <a:lstStyle/>
          <a:p>
            <a:r>
              <a:rPr lang="en-US" sz="2400" b="0" i="0" dirty="0">
                <a:solidFill>
                  <a:srgbClr val="050E17"/>
                </a:solidFill>
                <a:effectLst/>
                <a:latin typeface="Abadi" panose="020B0604020104020204" pitchFamily="34" charset="0"/>
              </a:rPr>
              <a:t>The data for this research was collected using two main methods: accessing the SpaceX REST API and performing web scraping.</a:t>
            </a:r>
            <a:endParaRPr lang="en-US" sz="2200" b="0" i="0" dirty="0">
              <a:solidFill>
                <a:srgbClr val="050E17"/>
              </a:solidFill>
              <a:effectLst/>
              <a:latin typeface="Abadi" panose="020B0604020104020204" pitchFamily="34" charset="0"/>
            </a:endParaRPr>
          </a:p>
          <a:p>
            <a:endParaRPr lang="en-US" dirty="0"/>
          </a:p>
        </p:txBody>
      </p:sp>
    </p:spTree>
    <p:extLst>
      <p:ext uri="{BB962C8B-B14F-4D97-AF65-F5344CB8AC3E}">
        <p14:creationId xmlns:p14="http://schemas.microsoft.com/office/powerpoint/2010/main" val="303229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pic>
        <p:nvPicPr>
          <p:cNvPr id="7" name="صورة 6">
            <a:extLst>
              <a:ext uri="{FF2B5EF4-FFF2-40B4-BE49-F238E27FC236}">
                <a16:creationId xmlns:a16="http://schemas.microsoft.com/office/drawing/2014/main" id="{DD7DDBC7-24EC-738A-54C6-5A15F38A04F1}"/>
              </a:ext>
            </a:extLst>
          </p:cNvPr>
          <p:cNvPicPr>
            <a:picLocks noChangeAspect="1"/>
          </p:cNvPicPr>
          <p:nvPr/>
        </p:nvPicPr>
        <p:blipFill>
          <a:blip r:embed="rId3"/>
          <a:stretch>
            <a:fillRect/>
          </a:stretch>
        </p:blipFill>
        <p:spPr>
          <a:xfrm>
            <a:off x="0" y="1087699"/>
            <a:ext cx="12192000" cy="5575300"/>
          </a:xfrm>
          <a:prstGeom prst="rect">
            <a:avLst/>
          </a:prstGeom>
        </p:spPr>
      </p:pic>
      <p:sp>
        <p:nvSpPr>
          <p:cNvPr id="8" name="مربع نص 7">
            <a:extLst>
              <a:ext uri="{FF2B5EF4-FFF2-40B4-BE49-F238E27FC236}">
                <a16:creationId xmlns:a16="http://schemas.microsoft.com/office/drawing/2014/main" id="{4E17F9DE-60D6-3CC6-5E5F-8A9D01DC264E}"/>
              </a:ext>
            </a:extLst>
          </p:cNvPr>
          <p:cNvSpPr txBox="1"/>
          <p:nvPr/>
        </p:nvSpPr>
        <p:spPr>
          <a:xfrm>
            <a:off x="10086372" y="5855713"/>
            <a:ext cx="1430866" cy="369332"/>
          </a:xfrm>
          <a:prstGeom prst="rect">
            <a:avLst/>
          </a:prstGeom>
          <a:solidFill>
            <a:srgbClr val="F2F4F8"/>
          </a:solidFill>
        </p:spPr>
        <p:txBody>
          <a:bodyPr wrap="square" rtlCol="0">
            <a:spAutoFit/>
          </a:bodyPr>
          <a:lstStyle/>
          <a:p>
            <a:r>
              <a:rPr lang="en-US" dirty="0">
                <a:hlinkClick r:id="rId4"/>
              </a:rPr>
              <a:t>GitHub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مربع نص 7">
            <a:extLst>
              <a:ext uri="{FF2B5EF4-FFF2-40B4-BE49-F238E27FC236}">
                <a16:creationId xmlns:a16="http://schemas.microsoft.com/office/drawing/2014/main" id="{98DD9195-69E4-3E5B-CDFA-216EF8AD4727}"/>
              </a:ext>
            </a:extLst>
          </p:cNvPr>
          <p:cNvSpPr txBox="1"/>
          <p:nvPr/>
        </p:nvSpPr>
        <p:spPr>
          <a:xfrm>
            <a:off x="10086372" y="6040379"/>
            <a:ext cx="1430866" cy="369332"/>
          </a:xfrm>
          <a:prstGeom prst="rect">
            <a:avLst/>
          </a:prstGeom>
          <a:solidFill>
            <a:schemeClr val="bg1"/>
          </a:solidFill>
        </p:spPr>
        <p:txBody>
          <a:bodyPr wrap="square" rtlCol="0">
            <a:spAutoFit/>
          </a:bodyPr>
          <a:lstStyle/>
          <a:p>
            <a:r>
              <a:rPr lang="en-US" dirty="0">
                <a:hlinkClick r:id="rId2"/>
              </a:rPr>
              <a:t>GitHub</a:t>
            </a:r>
            <a:endParaRPr lang="en-US" dirty="0"/>
          </a:p>
        </p:txBody>
      </p:sp>
      <p:sp>
        <p:nvSpPr>
          <p:cNvPr id="2" name="مخطط انسيابي: معالجة 1">
            <a:extLst>
              <a:ext uri="{FF2B5EF4-FFF2-40B4-BE49-F238E27FC236}">
                <a16:creationId xmlns:a16="http://schemas.microsoft.com/office/drawing/2014/main" id="{EA804893-6A7A-2614-2B03-5930C8C9BEA2}"/>
              </a:ext>
            </a:extLst>
          </p:cNvPr>
          <p:cNvSpPr/>
          <p:nvPr/>
        </p:nvSpPr>
        <p:spPr>
          <a:xfrm>
            <a:off x="1239988" y="1360172"/>
            <a:ext cx="1820473" cy="98645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 Python </a:t>
            </a:r>
            <a:r>
              <a:rPr lang="en-US" dirty="0" err="1"/>
              <a:t>BeautifulSoup</a:t>
            </a:r>
            <a:endParaRPr lang="en-US" dirty="0"/>
          </a:p>
        </p:txBody>
      </p:sp>
      <p:sp>
        <p:nvSpPr>
          <p:cNvPr id="3" name="مخطط انسيابي: معالجة 2">
            <a:extLst>
              <a:ext uri="{FF2B5EF4-FFF2-40B4-BE49-F238E27FC236}">
                <a16:creationId xmlns:a16="http://schemas.microsoft.com/office/drawing/2014/main" id="{214DBE96-8CB6-9430-BF48-13C042687CEE}"/>
              </a:ext>
            </a:extLst>
          </p:cNvPr>
          <p:cNvSpPr/>
          <p:nvPr/>
        </p:nvSpPr>
        <p:spPr>
          <a:xfrm>
            <a:off x="5143951" y="1394847"/>
            <a:ext cx="1402597" cy="94576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Scrape HTML Tables</a:t>
            </a:r>
          </a:p>
        </p:txBody>
      </p:sp>
      <p:sp>
        <p:nvSpPr>
          <p:cNvPr id="5" name="مخطط انسيابي: معالجة 4">
            <a:extLst>
              <a:ext uri="{FF2B5EF4-FFF2-40B4-BE49-F238E27FC236}">
                <a16:creationId xmlns:a16="http://schemas.microsoft.com/office/drawing/2014/main" id="{C12D166D-414E-EE1D-BFF3-23E8B35703D2}"/>
              </a:ext>
            </a:extLst>
          </p:cNvPr>
          <p:cNvSpPr/>
          <p:nvPr/>
        </p:nvSpPr>
        <p:spPr>
          <a:xfrm>
            <a:off x="9416668" y="1357100"/>
            <a:ext cx="1402597" cy="94576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 Parse into Pandas </a:t>
            </a:r>
            <a:r>
              <a:rPr lang="en-US" dirty="0" err="1"/>
              <a:t>DataFrame</a:t>
            </a:r>
            <a:endParaRPr lang="en-US" dirty="0"/>
          </a:p>
        </p:txBody>
      </p:sp>
      <p:cxnSp>
        <p:nvCxnSpPr>
          <p:cNvPr id="6" name="رابط كسهم مستقيم 5">
            <a:extLst>
              <a:ext uri="{FF2B5EF4-FFF2-40B4-BE49-F238E27FC236}">
                <a16:creationId xmlns:a16="http://schemas.microsoft.com/office/drawing/2014/main" id="{5F1BE19D-C2DB-4837-D9F1-B9D286539787}"/>
              </a:ext>
            </a:extLst>
          </p:cNvPr>
          <p:cNvCxnSpPr>
            <a:cxnSpLocks/>
            <a:endCxn id="3" idx="1"/>
          </p:cNvCxnSpPr>
          <p:nvPr/>
        </p:nvCxnSpPr>
        <p:spPr>
          <a:xfrm>
            <a:off x="2224709" y="1867301"/>
            <a:ext cx="2919242" cy="42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9" name="رابط كسهم مستقيم 8">
            <a:extLst>
              <a:ext uri="{FF2B5EF4-FFF2-40B4-BE49-F238E27FC236}">
                <a16:creationId xmlns:a16="http://schemas.microsoft.com/office/drawing/2014/main" id="{D7C9B18C-37CA-AEB5-E0C8-FB402B2C329E}"/>
              </a:ext>
            </a:extLst>
          </p:cNvPr>
          <p:cNvCxnSpPr>
            <a:cxnSpLocks/>
            <a:endCxn id="5" idx="1"/>
          </p:cNvCxnSpPr>
          <p:nvPr/>
        </p:nvCxnSpPr>
        <p:spPr>
          <a:xfrm flipV="1">
            <a:off x="6529089" y="1829983"/>
            <a:ext cx="2887579" cy="20040"/>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4" name="صورة 13">
            <a:extLst>
              <a:ext uri="{FF2B5EF4-FFF2-40B4-BE49-F238E27FC236}">
                <a16:creationId xmlns:a16="http://schemas.microsoft.com/office/drawing/2014/main" id="{56063009-111F-F6D2-A4E2-FB4018269401}"/>
              </a:ext>
            </a:extLst>
          </p:cNvPr>
          <p:cNvPicPr>
            <a:picLocks noChangeAspect="1"/>
          </p:cNvPicPr>
          <p:nvPr/>
        </p:nvPicPr>
        <p:blipFill>
          <a:blip r:embed="rId3"/>
          <a:stretch>
            <a:fillRect/>
          </a:stretch>
        </p:blipFill>
        <p:spPr>
          <a:xfrm>
            <a:off x="625562" y="2794035"/>
            <a:ext cx="3115791" cy="2576727"/>
          </a:xfrm>
          <a:prstGeom prst="rect">
            <a:avLst/>
          </a:prstGeom>
        </p:spPr>
      </p:pic>
      <p:pic>
        <p:nvPicPr>
          <p:cNvPr id="16" name="صورة 15">
            <a:extLst>
              <a:ext uri="{FF2B5EF4-FFF2-40B4-BE49-F238E27FC236}">
                <a16:creationId xmlns:a16="http://schemas.microsoft.com/office/drawing/2014/main" id="{80CF2BC0-4253-3F11-CDA8-7C3EBD546613}"/>
              </a:ext>
            </a:extLst>
          </p:cNvPr>
          <p:cNvPicPr>
            <a:picLocks noChangeAspect="1"/>
          </p:cNvPicPr>
          <p:nvPr/>
        </p:nvPicPr>
        <p:blipFill>
          <a:blip r:embed="rId4"/>
          <a:stretch>
            <a:fillRect/>
          </a:stretch>
        </p:blipFill>
        <p:spPr>
          <a:xfrm>
            <a:off x="3942483" y="2794035"/>
            <a:ext cx="3869342" cy="2690723"/>
          </a:xfrm>
          <a:prstGeom prst="rect">
            <a:avLst/>
          </a:prstGeom>
        </p:spPr>
      </p:pic>
      <p:pic>
        <p:nvPicPr>
          <p:cNvPr id="28" name="صورة 27">
            <a:extLst>
              <a:ext uri="{FF2B5EF4-FFF2-40B4-BE49-F238E27FC236}">
                <a16:creationId xmlns:a16="http://schemas.microsoft.com/office/drawing/2014/main" id="{7835E6AE-014B-D85B-A7D3-D8EB061A94C7}"/>
              </a:ext>
            </a:extLst>
          </p:cNvPr>
          <p:cNvPicPr>
            <a:picLocks noChangeAspect="1"/>
          </p:cNvPicPr>
          <p:nvPr/>
        </p:nvPicPr>
        <p:blipFill>
          <a:blip r:embed="rId5"/>
          <a:stretch>
            <a:fillRect/>
          </a:stretch>
        </p:blipFill>
        <p:spPr>
          <a:xfrm>
            <a:off x="7811825" y="2784787"/>
            <a:ext cx="3996901" cy="26999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3182</TotalTime>
  <Words>2631</Words>
  <Application>Microsoft Office PowerPoint</Application>
  <PresentationFormat>شاشة عريضة</PresentationFormat>
  <Paragraphs>270</Paragraphs>
  <Slides>51</Slides>
  <Notes>15</Notes>
  <HiddenSlides>0</HiddenSlides>
  <MMClips>0</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51</vt:i4>
      </vt:variant>
    </vt:vector>
  </HeadingPairs>
  <TitlesOfParts>
    <vt:vector size="58" baseType="lpstr">
      <vt:lpstr>Abadi</vt:lpstr>
      <vt:lpstr>-apple-system</vt:lpstr>
      <vt:lpstr>Arial</vt:lpstr>
      <vt:lpstr>Calibri</vt:lpstr>
      <vt:lpstr>Calibri Light</vt:lpstr>
      <vt:lpstr>IBM Plex Mono SemiBold</vt:lpstr>
      <vt:lpstr>Custom Design</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Appendix</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بتول شاكر محمد الغريبي</cp:lastModifiedBy>
  <cp:revision>210</cp:revision>
  <dcterms:created xsi:type="dcterms:W3CDTF">2021-04-29T18:58:34Z</dcterms:created>
  <dcterms:modified xsi:type="dcterms:W3CDTF">2023-09-16T20:16:51Z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